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56" r:id="rId2"/>
    <p:sldId id="527" r:id="rId3"/>
    <p:sldId id="486" r:id="rId4"/>
    <p:sldId id="528" r:id="rId5"/>
    <p:sldId id="533" r:id="rId6"/>
    <p:sldId id="534" r:id="rId7"/>
    <p:sldId id="536" r:id="rId8"/>
    <p:sldId id="573" r:id="rId9"/>
    <p:sldId id="568" r:id="rId10"/>
    <p:sldId id="538" r:id="rId11"/>
    <p:sldId id="539" r:id="rId12"/>
    <p:sldId id="540" r:id="rId13"/>
    <p:sldId id="554" r:id="rId14"/>
    <p:sldId id="555" r:id="rId15"/>
    <p:sldId id="602" r:id="rId16"/>
    <p:sldId id="603" r:id="rId17"/>
    <p:sldId id="600" r:id="rId18"/>
    <p:sldId id="601" r:id="rId19"/>
    <p:sldId id="590" r:id="rId20"/>
    <p:sldId id="594" r:id="rId21"/>
    <p:sldId id="409" r:id="rId22"/>
    <p:sldId id="562" r:id="rId23"/>
    <p:sldId id="575" r:id="rId24"/>
    <p:sldId id="591" r:id="rId25"/>
    <p:sldId id="583" r:id="rId26"/>
    <p:sldId id="541" r:id="rId27"/>
    <p:sldId id="548" r:id="rId28"/>
    <p:sldId id="552" r:id="rId29"/>
    <p:sldId id="542" r:id="rId30"/>
    <p:sldId id="549" r:id="rId31"/>
    <p:sldId id="550" r:id="rId32"/>
    <p:sldId id="551" r:id="rId33"/>
    <p:sldId id="543" r:id="rId34"/>
    <p:sldId id="586" r:id="rId35"/>
    <p:sldId id="565" r:id="rId36"/>
    <p:sldId id="556" r:id="rId37"/>
    <p:sldId id="557" r:id="rId38"/>
    <p:sldId id="558" r:id="rId39"/>
    <p:sldId id="559" r:id="rId40"/>
    <p:sldId id="560" r:id="rId41"/>
    <p:sldId id="561" r:id="rId42"/>
    <p:sldId id="605" r:id="rId43"/>
    <p:sldId id="606" r:id="rId44"/>
    <p:sldId id="596" r:id="rId45"/>
    <p:sldId id="588" r:id="rId46"/>
    <p:sldId id="592" r:id="rId47"/>
    <p:sldId id="604" r:id="rId48"/>
    <p:sldId id="595" r:id="rId49"/>
    <p:sldId id="576" r:id="rId50"/>
    <p:sldId id="577" r:id="rId51"/>
    <p:sldId id="545" r:id="rId52"/>
    <p:sldId id="546" r:id="rId53"/>
    <p:sldId id="580" r:id="rId54"/>
    <p:sldId id="581" r:id="rId55"/>
    <p:sldId id="547" r:id="rId56"/>
    <p:sldId id="570" r:id="rId57"/>
    <p:sldId id="521" r:id="rId58"/>
    <p:sldId id="505" r:id="rId59"/>
    <p:sldId id="574" r:id="rId60"/>
    <p:sldId id="506" r:id="rId61"/>
    <p:sldId id="507" r:id="rId62"/>
    <p:sldId id="578" r:id="rId63"/>
    <p:sldId id="584" r:id="rId64"/>
    <p:sldId id="585" r:id="rId65"/>
    <p:sldId id="579" r:id="rId66"/>
    <p:sldId id="572" r:id="rId67"/>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snapToGrid="0" snapToObjects="1">
      <p:cViewPr>
        <p:scale>
          <a:sx n="87" d="100"/>
          <a:sy n="87" d="100"/>
        </p:scale>
        <p:origin x="1140" y="4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9" y="2"/>
            <a:ext cx="2949787" cy="498693"/>
          </a:xfrm>
          <a:prstGeom prst="rect">
            <a:avLst/>
          </a:prstGeom>
        </p:spPr>
        <p:txBody>
          <a:bodyPr vert="horz" lIns="91440" tIns="45720" rIns="91440" bIns="45720" rtlCol="0"/>
          <a:lstStyle>
            <a:lvl1pPr algn="r">
              <a:defRPr sz="1200"/>
            </a:lvl1pPr>
          </a:lstStyle>
          <a:p>
            <a:fld id="{F792CA38-B8FC-7F4C-ACAC-C16C830CF718}" type="datetimeFigureOut">
              <a:rPr lang="en-US" smtClean="0"/>
              <a:t>7/4/2019</a:t>
            </a:fld>
            <a:endParaRPr lang="en-US"/>
          </a:p>
        </p:txBody>
      </p:sp>
      <p:sp>
        <p:nvSpPr>
          <p:cNvPr id="4" name="Slide Image Placeholder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8"/>
            <a:ext cx="5445760" cy="3913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0649"/>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9" y="9440649"/>
            <a:ext cx="2949787" cy="498692"/>
          </a:xfrm>
          <a:prstGeom prst="rect">
            <a:avLst/>
          </a:prstGeom>
        </p:spPr>
        <p:txBody>
          <a:bodyPr vert="horz" lIns="91440" tIns="45720" rIns="91440" bIns="45720" rtlCol="0" anchor="b"/>
          <a:lstStyle>
            <a:lvl1pPr algn="r">
              <a:defRPr sz="1200"/>
            </a:lvl1pPr>
          </a:lstStyle>
          <a:p>
            <a:fld id="{D9FC3548-0485-8640-B2CB-ED9EA1515C80}" type="slidenum">
              <a:rPr lang="en-US" smtClean="0"/>
              <a:t>‹#›</a:t>
            </a:fld>
            <a:endParaRPr lang="en-US"/>
          </a:p>
        </p:txBody>
      </p:sp>
    </p:spTree>
    <p:extLst>
      <p:ext uri="{BB962C8B-B14F-4D97-AF65-F5344CB8AC3E}">
        <p14:creationId xmlns:p14="http://schemas.microsoft.com/office/powerpoint/2010/main" val="2080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122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32313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5107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C3548-0485-8640-B2CB-ED9EA1515C80}" type="slidenum">
              <a:rPr lang="en-US" smtClean="0"/>
              <a:t>6</a:t>
            </a:fld>
            <a:endParaRPr lang="en-US"/>
          </a:p>
        </p:txBody>
      </p:sp>
    </p:spTree>
    <p:extLst>
      <p:ext uri="{BB962C8B-B14F-4D97-AF65-F5344CB8AC3E}">
        <p14:creationId xmlns:p14="http://schemas.microsoft.com/office/powerpoint/2010/main" val="52184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0272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510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1450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058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4409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174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701800"/>
            <a:ext cx="5604000" cy="5454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Shape 3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300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42F98-8BEF-F542-8DAD-F504120863ED}"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42F98-8BEF-F542-8DAD-F504120863ED}"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42F98-8BEF-F542-8DAD-F504120863ED}" type="datetimeFigureOut">
              <a:rPr lang="en-US" smtClean="0"/>
              <a:t>7/4/2019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42F98-8BEF-F542-8DAD-F504120863ED}" type="datetimeFigureOut">
              <a:rPr lang="en-US" smtClean="0"/>
              <a:t>7/4/2019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42F98-8BEF-F542-8DAD-F504120863ED}"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42F98-8BEF-F542-8DAD-F504120863ED}"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42F98-8BEF-F542-8DAD-F504120863ED}"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42F98-8BEF-F542-8DAD-F504120863ED}" type="datetimeFigureOut">
              <a:rPr lang="en-US" smtClean="0"/>
              <a:t>7/4/2019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B148-C0F7-014B-AD41-136CA0621602}" type="slidenum">
              <a:rPr lang="en-US" smtClean="0"/>
              <a:t>‹#›</a:t>
            </a:fld>
            <a:endParaRPr lang="en-US"/>
          </a:p>
        </p:txBody>
      </p:sp>
    </p:spTree>
    <p:extLst>
      <p:ext uri="{BB962C8B-B14F-4D97-AF65-F5344CB8AC3E}">
        <p14:creationId xmlns:p14="http://schemas.microsoft.com/office/powerpoint/2010/main" val="726511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6.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aclweb.org/anthology/D17-1149"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65168"/>
            <a:ext cx="7772400" cy="1221377"/>
          </a:xfrm>
        </p:spPr>
        <p:txBody>
          <a:bodyPr>
            <a:normAutofit/>
          </a:bodyPr>
          <a:lstStyle/>
          <a:p>
            <a:r>
              <a:rPr lang="zh-CN" altLang="en-US" sz="3600" dirty="0">
                <a:latin typeface="Microsoft JhengHei UI" panose="020B0604030504040204" pitchFamily="34" charset="-120"/>
                <a:ea typeface="Microsoft JhengHei UI" panose="020B0604030504040204" pitchFamily="34" charset="-120"/>
              </a:rPr>
              <a:t>人工神經網</a:t>
            </a:r>
            <a:r>
              <a:rPr lang="zh-CN" altLang="en-US" sz="3600" dirty="0" smtClean="0">
                <a:latin typeface="Microsoft JhengHei UI" panose="020B0604030504040204" pitchFamily="34" charset="-120"/>
                <a:ea typeface="Microsoft JhengHei UI" panose="020B0604030504040204" pitchFamily="34" charset="-120"/>
              </a:rPr>
              <a:t>絡及語言科技</a:t>
            </a:r>
            <a:endParaRPr lang="en-US" sz="3600" dirty="0">
              <a:latin typeface="Microsoft JhengHei UI" panose="020B0604030504040204" pitchFamily="34" charset="-120"/>
              <a:ea typeface="Microsoft JhengHei UI" panose="020B0604030504040204" pitchFamily="34" charset="-120"/>
            </a:endParaRPr>
          </a:p>
        </p:txBody>
      </p:sp>
      <p:sp>
        <p:nvSpPr>
          <p:cNvPr id="3" name="Subtitle 2"/>
          <p:cNvSpPr>
            <a:spLocks noGrp="1"/>
          </p:cNvSpPr>
          <p:nvPr>
            <p:ph type="subTitle" idx="1"/>
          </p:nvPr>
        </p:nvSpPr>
        <p:spPr>
          <a:xfrm>
            <a:off x="1143000" y="3665685"/>
            <a:ext cx="6858000" cy="2227115"/>
          </a:xfrm>
        </p:spPr>
        <p:txBody>
          <a:bodyPr>
            <a:normAutofit/>
          </a:bodyPr>
          <a:lstStyle/>
          <a:p>
            <a:endParaRPr lang="en-US" dirty="0"/>
          </a:p>
          <a:p>
            <a:r>
              <a:rPr lang="zh-CN" altLang="en-US" dirty="0" smtClean="0">
                <a:latin typeface="Microsoft JhengHei UI" panose="020B0604030504040204" pitchFamily="34" charset="-120"/>
                <a:ea typeface="Microsoft JhengHei UI" panose="020B0604030504040204" pitchFamily="34" charset="-120"/>
              </a:rPr>
              <a:t>蕭世昌</a:t>
            </a:r>
            <a:endParaRPr lang="en-US" altLang="zh-CN" dirty="0" smtClean="0">
              <a:latin typeface="Microsoft JhengHei UI" panose="020B0604030504040204" pitchFamily="34" charset="-120"/>
              <a:ea typeface="Microsoft JhengHei UI" panose="020B0604030504040204" pitchFamily="34" charset="-120"/>
            </a:endParaRPr>
          </a:p>
          <a:p>
            <a:r>
              <a:rPr lang="zh-CN" altLang="en-US" dirty="0" smtClean="0">
                <a:latin typeface="Microsoft JhengHei UI" panose="020B0604030504040204" pitchFamily="34" charset="-120"/>
                <a:ea typeface="Microsoft JhengHei UI" panose="020B0604030504040204" pitchFamily="34" charset="-120"/>
              </a:rPr>
              <a:t>翻譯文學碩士（電腦輔助翻譯）課程主任</a:t>
            </a:r>
            <a:endParaRPr lang="en-US" altLang="zh-CN" dirty="0" smtClean="0">
              <a:latin typeface="Microsoft JhengHei UI" panose="020B0604030504040204" pitchFamily="34" charset="-120"/>
              <a:ea typeface="Microsoft JhengHei UI" panose="020B0604030504040204" pitchFamily="34" charset="-120"/>
            </a:endParaRPr>
          </a:p>
          <a:p>
            <a:r>
              <a:rPr lang="zh-CN" altLang="en-US" dirty="0">
                <a:latin typeface="Microsoft JhengHei UI" panose="020B0604030504040204" pitchFamily="34" charset="-120"/>
                <a:ea typeface="Microsoft JhengHei UI" panose="020B0604030504040204" pitchFamily="34" charset="-120"/>
              </a:rPr>
              <a:t>深度</a:t>
            </a:r>
            <a:r>
              <a:rPr lang="zh-CN" altLang="en-US" dirty="0" smtClean="0">
                <a:latin typeface="Microsoft JhengHei UI" panose="020B0604030504040204" pitchFamily="34" charset="-120"/>
                <a:ea typeface="Microsoft JhengHei UI" panose="020B0604030504040204" pitchFamily="34" charset="-120"/>
              </a:rPr>
              <a:t>學習研究與應用中心主任</a:t>
            </a:r>
            <a:endParaRPr lang="en-US" altLang="zh-CN" dirty="0" smtClean="0">
              <a:latin typeface="Microsoft JhengHei UI" panose="020B0604030504040204" pitchFamily="34" charset="-120"/>
              <a:ea typeface="Microsoft JhengHei UI" panose="020B0604030504040204" pitchFamily="34" charset="-120"/>
            </a:endParaRPr>
          </a:p>
        </p:txBody>
      </p:sp>
      <p:pic>
        <p:nvPicPr>
          <p:cNvPr id="5" name="Picture 4">
            <a:extLst>
              <a:ext uri="{FF2B5EF4-FFF2-40B4-BE49-F238E27FC236}">
                <a16:creationId xmlns:a16="http://schemas.microsoft.com/office/drawing/2014/main" xmlns="" id="{C6B07B37-97B4-4BE3-990A-62F667FDA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4" y="337038"/>
            <a:ext cx="2772744" cy="976532"/>
          </a:xfrm>
          <a:prstGeom prst="rect">
            <a:avLst/>
          </a:prstGeom>
        </p:spPr>
      </p:pic>
    </p:spTree>
    <p:extLst>
      <p:ext uri="{BB962C8B-B14F-4D97-AF65-F5344CB8AC3E}">
        <p14:creationId xmlns:p14="http://schemas.microsoft.com/office/powerpoint/2010/main" val="897281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n-lt"/>
                <a:ea typeface="Microsoft JhengHei UI" panose="020B0604030504040204" pitchFamily="34" charset="-120"/>
              </a:rPr>
              <a:t>人工神經元</a:t>
            </a:r>
            <a:endParaRPr lang="en-US" dirty="0">
              <a:latin typeface="+mn-lt"/>
              <a:ea typeface="Microsoft JhengHei UI" panose="020B0604030504040204" pitchFamily="34" charset="-120"/>
            </a:endParaRPr>
          </a:p>
        </p:txBody>
      </p:sp>
      <p:sp>
        <p:nvSpPr>
          <p:cNvPr id="27" name="Oval 26"/>
          <p:cNvSpPr/>
          <p:nvPr/>
        </p:nvSpPr>
        <p:spPr>
          <a:xfrm>
            <a:off x="1601561" y="220449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ea typeface="Microsoft JhengHei UI" panose="020B0604030504040204" pitchFamily="34" charset="-120"/>
            </a:endParaRPr>
          </a:p>
        </p:txBody>
      </p:sp>
      <p:sp>
        <p:nvSpPr>
          <p:cNvPr id="28" name="Oval 27"/>
          <p:cNvSpPr/>
          <p:nvPr/>
        </p:nvSpPr>
        <p:spPr>
          <a:xfrm>
            <a:off x="1601561" y="3487330"/>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ea typeface="Microsoft JhengHei UI" panose="020B0604030504040204" pitchFamily="34" charset="-120"/>
            </a:endParaRPr>
          </a:p>
        </p:txBody>
      </p:sp>
      <p:sp>
        <p:nvSpPr>
          <p:cNvPr id="29" name="Oval 28"/>
          <p:cNvSpPr/>
          <p:nvPr/>
        </p:nvSpPr>
        <p:spPr>
          <a:xfrm>
            <a:off x="1601561" y="4770166"/>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ea typeface="Microsoft JhengHei UI" panose="020B0604030504040204" pitchFamily="34" charset="-120"/>
            </a:endParaRPr>
          </a:p>
        </p:txBody>
      </p:sp>
      <p:sp>
        <p:nvSpPr>
          <p:cNvPr id="30" name="Oval 29"/>
          <p:cNvSpPr/>
          <p:nvPr/>
        </p:nvSpPr>
        <p:spPr>
          <a:xfrm>
            <a:off x="6923864" y="3487330"/>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ea typeface="Microsoft JhengHei UI" panose="020B0604030504040204" pitchFamily="34" charset="-120"/>
            </a:endParaRPr>
          </a:p>
        </p:txBody>
      </p:sp>
      <p:sp>
        <p:nvSpPr>
          <p:cNvPr id="31" name="Rectangle 30"/>
          <p:cNvSpPr/>
          <p:nvPr/>
        </p:nvSpPr>
        <p:spPr>
          <a:xfrm>
            <a:off x="3989071" y="3447135"/>
            <a:ext cx="1993302" cy="743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ea typeface="Microsoft JhengHei UI" panose="020B0604030504040204" pitchFamily="34" charset="-120"/>
            </a:endParaRPr>
          </a:p>
        </p:txBody>
      </p:sp>
      <p:cxnSp>
        <p:nvCxnSpPr>
          <p:cNvPr id="32" name="Straight Arrow Connector 31"/>
          <p:cNvCxnSpPr>
            <a:stCxn id="31" idx="3"/>
          </p:cNvCxnSpPr>
          <p:nvPr/>
        </p:nvCxnSpPr>
        <p:spPr>
          <a:xfrm>
            <a:off x="5982373" y="3818925"/>
            <a:ext cx="941491"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a:off x="2244655" y="2536090"/>
            <a:ext cx="1744416" cy="12828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flipV="1">
            <a:off x="2244655" y="3818925"/>
            <a:ext cx="174441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flipV="1">
            <a:off x="2244655" y="3818925"/>
            <a:ext cx="1744416" cy="12828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a:off x="4930561" y="3447135"/>
            <a:ext cx="0" cy="74357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19935" y="3624832"/>
            <a:ext cx="679758" cy="369332"/>
          </a:xfrm>
          <a:prstGeom prst="rect">
            <a:avLst/>
          </a:prstGeom>
        </p:spPr>
        <p:txBody>
          <a:bodyPr wrap="square">
            <a:spAutoFit/>
          </a:bodyPr>
          <a:lstStyle/>
          <a:p>
            <a:pPr algn="ctr"/>
            <a:r>
              <a:rPr lang="zh-CN" altLang="en-US" dirty="0" smtClean="0">
                <a:ea typeface="Microsoft JhengHei UI" panose="020B0604030504040204" pitchFamily="34" charset="-120"/>
              </a:rPr>
              <a:t>加總</a:t>
            </a:r>
            <a:endParaRPr lang="en-US" dirty="0">
              <a:ea typeface="Microsoft JhengHei UI" panose="020B0604030504040204" pitchFamily="34" charset="-120"/>
            </a:endParaRPr>
          </a:p>
        </p:txBody>
      </p:sp>
      <p:sp>
        <p:nvSpPr>
          <p:cNvPr id="38" name="Rectangle 37"/>
          <p:cNvSpPr/>
          <p:nvPr/>
        </p:nvSpPr>
        <p:spPr>
          <a:xfrm>
            <a:off x="4930561" y="3622765"/>
            <a:ext cx="1072355" cy="338554"/>
          </a:xfrm>
          <a:prstGeom prst="rect">
            <a:avLst/>
          </a:prstGeom>
        </p:spPr>
        <p:txBody>
          <a:bodyPr wrap="square">
            <a:spAutoFit/>
          </a:bodyPr>
          <a:lstStyle/>
          <a:p>
            <a:pPr algn="ctr"/>
            <a:r>
              <a:rPr lang="zh-HK" altLang="en-US" sz="1600" dirty="0">
                <a:ea typeface="Microsoft JhengHei UI" panose="020B0604030504040204" pitchFamily="34" charset="-120"/>
              </a:rPr>
              <a:t>激勵函數</a:t>
            </a:r>
            <a:endParaRPr lang="en-US" sz="1600" dirty="0">
              <a:ea typeface="Microsoft JhengHei UI" panose="020B0604030504040204" pitchFamily="34" charset="-120"/>
            </a:endParaRPr>
          </a:p>
        </p:txBody>
      </p:sp>
      <p:sp>
        <p:nvSpPr>
          <p:cNvPr id="39" name="TextBox 38"/>
          <p:cNvSpPr txBox="1"/>
          <p:nvPr/>
        </p:nvSpPr>
        <p:spPr>
          <a:xfrm>
            <a:off x="6891366" y="2955393"/>
            <a:ext cx="800219" cy="461665"/>
          </a:xfrm>
          <a:prstGeom prst="rect">
            <a:avLst/>
          </a:prstGeom>
          <a:noFill/>
        </p:spPr>
        <p:txBody>
          <a:bodyPr wrap="none" rtlCol="0">
            <a:spAutoFit/>
          </a:bodyPr>
          <a:lstStyle/>
          <a:p>
            <a:r>
              <a:rPr lang="zh-CN" altLang="en-US" sz="2400" dirty="0" smtClean="0">
                <a:ea typeface="Microsoft JhengHei UI" panose="020B0604030504040204" pitchFamily="34" charset="-120"/>
              </a:rPr>
              <a:t>輸出</a:t>
            </a:r>
            <a:endParaRPr lang="en-US" altLang="zh-TW" sz="2400" dirty="0">
              <a:ea typeface="Microsoft JhengHei UI" panose="020B0604030504040204" pitchFamily="34" charset="-120"/>
            </a:endParaRPr>
          </a:p>
        </p:txBody>
      </p:sp>
      <p:sp>
        <p:nvSpPr>
          <p:cNvPr id="40" name="TextBox 39"/>
          <p:cNvSpPr txBox="1"/>
          <p:nvPr/>
        </p:nvSpPr>
        <p:spPr>
          <a:xfrm>
            <a:off x="1498150" y="1584849"/>
            <a:ext cx="800219" cy="461665"/>
          </a:xfrm>
          <a:prstGeom prst="rect">
            <a:avLst/>
          </a:prstGeom>
          <a:noFill/>
        </p:spPr>
        <p:txBody>
          <a:bodyPr wrap="none" rtlCol="0">
            <a:spAutoFit/>
          </a:bodyPr>
          <a:lstStyle/>
          <a:p>
            <a:r>
              <a:rPr lang="zh-CN" altLang="en-US" sz="2400" dirty="0" smtClean="0">
                <a:ea typeface="Microsoft JhengHei UI" panose="020B0604030504040204" pitchFamily="34" charset="-120"/>
              </a:rPr>
              <a:t>輸入</a:t>
            </a:r>
            <a:endParaRPr lang="en-US" sz="2400" dirty="0">
              <a:ea typeface="Microsoft JhengHei UI" panose="020B0604030504040204" pitchFamily="34" charset="-120"/>
            </a:endParaRPr>
          </a:p>
        </p:txBody>
      </p:sp>
      <p:sp>
        <p:nvSpPr>
          <p:cNvPr id="41" name="Rectangle 40"/>
          <p:cNvSpPr/>
          <p:nvPr/>
        </p:nvSpPr>
        <p:spPr>
          <a:xfrm>
            <a:off x="1465333" y="5591333"/>
            <a:ext cx="1386372" cy="369332"/>
          </a:xfrm>
          <a:prstGeom prst="rect">
            <a:avLst/>
          </a:prstGeom>
        </p:spPr>
        <p:txBody>
          <a:bodyPr wrap="square">
            <a:spAutoFit/>
          </a:bodyPr>
          <a:lstStyle/>
          <a:p>
            <a:r>
              <a:rPr lang="en-US" dirty="0" smtClean="0">
                <a:ea typeface="Microsoft JhengHei UI" panose="020B0604030504040204" pitchFamily="34" charset="-120"/>
              </a:rPr>
              <a:t>(~</a:t>
            </a:r>
            <a:r>
              <a:rPr lang="zh-CN" altLang="en-US" dirty="0" smtClean="0">
                <a:ea typeface="Microsoft JhengHei UI" panose="020B0604030504040204" pitchFamily="34" charset="-120"/>
              </a:rPr>
              <a:t>樹突</a:t>
            </a:r>
            <a:r>
              <a:rPr lang="en-US" dirty="0" smtClean="0">
                <a:ea typeface="Microsoft JhengHei UI" panose="020B0604030504040204" pitchFamily="34" charset="-120"/>
              </a:rPr>
              <a:t>)</a:t>
            </a:r>
            <a:endParaRPr lang="en-US" dirty="0">
              <a:ea typeface="Microsoft JhengHei UI" panose="020B0604030504040204" pitchFamily="34" charset="-120"/>
            </a:endParaRPr>
          </a:p>
        </p:txBody>
      </p:sp>
      <p:sp>
        <p:nvSpPr>
          <p:cNvPr id="42" name="Rectangle 41"/>
          <p:cNvSpPr/>
          <p:nvPr/>
        </p:nvSpPr>
        <p:spPr>
          <a:xfrm>
            <a:off x="6840071" y="4195812"/>
            <a:ext cx="902811" cy="369332"/>
          </a:xfrm>
          <a:prstGeom prst="rect">
            <a:avLst/>
          </a:prstGeom>
        </p:spPr>
        <p:txBody>
          <a:bodyPr wrap="none">
            <a:spAutoFit/>
          </a:bodyPr>
          <a:lstStyle/>
          <a:p>
            <a:r>
              <a:rPr lang="en-US" altLang="zh-TW" dirty="0" smtClean="0">
                <a:ea typeface="Microsoft JhengHei UI" panose="020B0604030504040204" pitchFamily="34" charset="-120"/>
              </a:rPr>
              <a:t>(~</a:t>
            </a:r>
            <a:r>
              <a:rPr lang="zh-CN" altLang="en-US" dirty="0" smtClean="0">
                <a:ea typeface="Microsoft JhengHei UI" panose="020B0604030504040204" pitchFamily="34" charset="-120"/>
              </a:rPr>
              <a:t>軸突</a:t>
            </a:r>
            <a:r>
              <a:rPr lang="en-US" dirty="0" smtClean="0">
                <a:ea typeface="Microsoft JhengHei UI" panose="020B0604030504040204" pitchFamily="34" charset="-120"/>
              </a:rPr>
              <a:t>)</a:t>
            </a:r>
            <a:endParaRPr lang="en-US" dirty="0">
              <a:ea typeface="Microsoft JhengHei UI" panose="020B0604030504040204" pitchFamily="34" charset="-120"/>
              <a:cs typeface="Microsoft JhengHei" charset="-120"/>
            </a:endParaRPr>
          </a:p>
        </p:txBody>
      </p:sp>
      <p:sp>
        <p:nvSpPr>
          <p:cNvPr id="43" name="Rectangle 42"/>
          <p:cNvSpPr/>
          <p:nvPr/>
        </p:nvSpPr>
        <p:spPr>
          <a:xfrm>
            <a:off x="4459814" y="4248805"/>
            <a:ext cx="1133644" cy="369332"/>
          </a:xfrm>
          <a:prstGeom prst="rect">
            <a:avLst/>
          </a:prstGeom>
        </p:spPr>
        <p:txBody>
          <a:bodyPr wrap="none">
            <a:spAutoFit/>
          </a:bodyPr>
          <a:lstStyle/>
          <a:p>
            <a:r>
              <a:rPr lang="en-US" altLang="zh-TW" dirty="0" smtClean="0">
                <a:ea typeface="Microsoft JhengHei UI" panose="020B0604030504040204" pitchFamily="34" charset="-120"/>
              </a:rPr>
              <a:t>(~</a:t>
            </a:r>
            <a:r>
              <a:rPr lang="zh-CN" altLang="en-US" dirty="0" smtClean="0">
                <a:ea typeface="Microsoft JhengHei UI" panose="020B0604030504040204" pitchFamily="34" charset="-120"/>
              </a:rPr>
              <a:t>細胞體</a:t>
            </a:r>
            <a:r>
              <a:rPr lang="en-US" dirty="0" smtClean="0">
                <a:ea typeface="Microsoft JhengHei UI" panose="020B0604030504040204" pitchFamily="34" charset="-120"/>
              </a:rPr>
              <a:t>)</a:t>
            </a:r>
            <a:endParaRPr lang="en-US" dirty="0">
              <a:ea typeface="Microsoft JhengHei UI" panose="020B0604030504040204" pitchFamily="34" charset="-120"/>
              <a:cs typeface="Microsoft JhengHei" charset="-120"/>
            </a:endParaRPr>
          </a:p>
        </p:txBody>
      </p:sp>
      <p:sp>
        <p:nvSpPr>
          <p:cNvPr id="44" name="Rectangular Callout 43"/>
          <p:cNvSpPr/>
          <p:nvPr/>
        </p:nvSpPr>
        <p:spPr>
          <a:xfrm>
            <a:off x="4926959" y="1877472"/>
            <a:ext cx="2087616" cy="1074825"/>
          </a:xfrm>
          <a:prstGeom prst="wedgeRectCallout">
            <a:avLst>
              <a:gd name="adj1" fmla="val -32813"/>
              <a:gd name="adj2" fmla="val 1094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ea typeface="Microsoft JhengHei UI" panose="020B0604030504040204" pitchFamily="34" charset="-120"/>
              </a:rPr>
              <a:t>例子：總和</a:t>
            </a:r>
            <a:r>
              <a:rPr lang="zh-CN" altLang="en-US" dirty="0" smtClean="0">
                <a:ea typeface="Microsoft JhengHei UI" panose="020B0604030504040204" pitchFamily="34" charset="-120"/>
              </a:rPr>
              <a:t>大於</a:t>
            </a:r>
            <a:r>
              <a:rPr lang="en-US" altLang="zh-CN" dirty="0" smtClean="0">
                <a:ea typeface="Microsoft JhengHei UI" panose="020B0604030504040204" pitchFamily="34" charset="-120"/>
              </a:rPr>
              <a:t>0</a:t>
            </a:r>
            <a:r>
              <a:rPr lang="zh-CN" altLang="en-US" dirty="0" smtClean="0">
                <a:ea typeface="Microsoft JhengHei UI" panose="020B0604030504040204" pitchFamily="34" charset="-120"/>
              </a:rPr>
              <a:t>者，輸出為</a:t>
            </a:r>
            <a:r>
              <a:rPr lang="en-US" altLang="zh-CN" dirty="0" smtClean="0">
                <a:ea typeface="Microsoft JhengHei UI" panose="020B0604030504040204" pitchFamily="34" charset="-120"/>
              </a:rPr>
              <a:t>1</a:t>
            </a:r>
            <a:r>
              <a:rPr lang="zh-CN" altLang="en-US" dirty="0" smtClean="0">
                <a:ea typeface="Microsoft JhengHei UI" panose="020B0604030504040204" pitchFamily="34" charset="-120"/>
              </a:rPr>
              <a:t>，否則為</a:t>
            </a:r>
            <a:r>
              <a:rPr lang="en-US" altLang="zh-CN" dirty="0" smtClean="0">
                <a:ea typeface="Microsoft JhengHei UI" panose="020B0604030504040204" pitchFamily="34" charset="-120"/>
              </a:rPr>
              <a:t>0</a:t>
            </a:r>
            <a:r>
              <a:rPr lang="zh-CN" altLang="en-US" dirty="0" smtClean="0">
                <a:ea typeface="Microsoft JhengHei UI" panose="020B0604030504040204" pitchFamily="34" charset="-120"/>
              </a:rPr>
              <a:t>。</a:t>
            </a:r>
            <a:endParaRPr lang="en-US" dirty="0">
              <a:ea typeface="Microsoft JhengHei UI" panose="020B0604030504040204" pitchFamily="34" charset="-120"/>
            </a:endParaRPr>
          </a:p>
        </p:txBody>
      </p:sp>
      <p:sp>
        <p:nvSpPr>
          <p:cNvPr id="45" name="Rectangular Callout 44"/>
          <p:cNvSpPr/>
          <p:nvPr/>
        </p:nvSpPr>
        <p:spPr>
          <a:xfrm>
            <a:off x="3205283" y="1887679"/>
            <a:ext cx="1594410" cy="1064617"/>
          </a:xfrm>
          <a:prstGeom prst="wedgeRectCallout">
            <a:avLst>
              <a:gd name="adj1" fmla="val 12067"/>
              <a:gd name="adj2" fmla="val 10143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ea typeface="Microsoft JhengHei UI" panose="020B0604030504040204" pitchFamily="34" charset="-120"/>
              </a:rPr>
              <a:t>把各</a:t>
            </a:r>
            <a:r>
              <a:rPr lang="zh-CN" altLang="en-US" dirty="0" smtClean="0">
                <a:ea typeface="Microsoft JhengHei UI" panose="020B0604030504040204" pitchFamily="34" charset="-120"/>
              </a:rPr>
              <a:t>輸入值</a:t>
            </a:r>
            <a:r>
              <a:rPr lang="en-US" dirty="0" smtClean="0">
                <a:ea typeface="Microsoft JhengHei UI" panose="020B0604030504040204" pitchFamily="34" charset="-120"/>
              </a:rPr>
              <a:t> </a:t>
            </a:r>
            <a:r>
              <a:rPr lang="zh-CN" altLang="en-US" dirty="0">
                <a:ea typeface="Microsoft JhengHei UI" panose="020B0604030504040204" pitchFamily="34" charset="-120"/>
              </a:rPr>
              <a:t>乘</a:t>
            </a:r>
            <a:r>
              <a:rPr lang="zh-CN" altLang="en-US" dirty="0" smtClean="0">
                <a:ea typeface="Microsoft JhengHei UI" panose="020B0604030504040204" pitchFamily="34" charset="-120"/>
              </a:rPr>
              <a:t>以權值，然後加起來</a:t>
            </a:r>
            <a:r>
              <a:rPr lang="en-US" dirty="0" smtClean="0">
                <a:ea typeface="Microsoft JhengHei UI" panose="020B0604030504040204" pitchFamily="34" charset="-120"/>
              </a:rPr>
              <a:t> </a:t>
            </a:r>
            <a:endParaRPr lang="en-US" dirty="0">
              <a:ea typeface="Microsoft JhengHei UI" panose="020B0604030504040204" pitchFamily="34" charset="-120"/>
            </a:endParaRPr>
          </a:p>
        </p:txBody>
      </p:sp>
      <p:sp>
        <p:nvSpPr>
          <p:cNvPr id="46" name="Oval 45"/>
          <p:cNvSpPr/>
          <p:nvPr/>
        </p:nvSpPr>
        <p:spPr>
          <a:xfrm>
            <a:off x="1601561" y="2204493"/>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ea typeface="Microsoft JhengHei UI" panose="020B0604030504040204" pitchFamily="34" charset="-120"/>
              </a:rPr>
              <a:t>1</a:t>
            </a:r>
          </a:p>
        </p:txBody>
      </p:sp>
      <p:sp>
        <p:nvSpPr>
          <p:cNvPr id="47" name="Oval 46"/>
          <p:cNvSpPr/>
          <p:nvPr/>
        </p:nvSpPr>
        <p:spPr>
          <a:xfrm>
            <a:off x="1601558" y="3487328"/>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ea typeface="Microsoft JhengHei UI" panose="020B0604030504040204" pitchFamily="34" charset="-120"/>
              </a:rPr>
              <a:t>0</a:t>
            </a:r>
          </a:p>
        </p:txBody>
      </p:sp>
      <p:sp>
        <p:nvSpPr>
          <p:cNvPr id="48" name="Oval 47"/>
          <p:cNvSpPr/>
          <p:nvPr/>
        </p:nvSpPr>
        <p:spPr>
          <a:xfrm>
            <a:off x="1601558" y="4770162"/>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ea typeface="Microsoft JhengHei UI" panose="020B0604030504040204" pitchFamily="34" charset="-120"/>
              </a:rPr>
              <a:t>1</a:t>
            </a:r>
          </a:p>
        </p:txBody>
      </p:sp>
      <p:sp>
        <p:nvSpPr>
          <p:cNvPr id="49" name="Oval 48"/>
          <p:cNvSpPr/>
          <p:nvPr/>
        </p:nvSpPr>
        <p:spPr>
          <a:xfrm>
            <a:off x="6923864" y="3487328"/>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ea typeface="Microsoft JhengHei UI" panose="020B0604030504040204" pitchFamily="34" charset="-120"/>
              </a:rPr>
              <a:t>1</a:t>
            </a:r>
          </a:p>
        </p:txBody>
      </p:sp>
      <p:sp>
        <p:nvSpPr>
          <p:cNvPr id="50" name="Up Arrow Callout 49"/>
          <p:cNvSpPr/>
          <p:nvPr/>
        </p:nvSpPr>
        <p:spPr>
          <a:xfrm>
            <a:off x="3975309" y="4480145"/>
            <a:ext cx="951650" cy="993404"/>
          </a:xfrm>
          <a:prstGeom prst="upArrowCallou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dirty="0" smtClean="0">
                <a:ea typeface="Microsoft JhengHei UI" panose="020B0604030504040204" pitchFamily="34" charset="-120"/>
              </a:rPr>
              <a:t>答案：</a:t>
            </a:r>
            <a:r>
              <a:rPr lang="en-US" sz="2000" dirty="0" smtClean="0">
                <a:ea typeface="Microsoft JhengHei UI" panose="020B0604030504040204" pitchFamily="34" charset="-120"/>
              </a:rPr>
              <a:t> </a:t>
            </a:r>
            <a:r>
              <a:rPr lang="en-US" sz="2000" dirty="0">
                <a:ea typeface="Microsoft JhengHei UI" panose="020B0604030504040204" pitchFamily="34" charset="-120"/>
              </a:rPr>
              <a:t>0.8</a:t>
            </a:r>
          </a:p>
        </p:txBody>
      </p:sp>
      <p:sp>
        <p:nvSpPr>
          <p:cNvPr id="52" name="TextBox 51"/>
          <p:cNvSpPr txBox="1"/>
          <p:nvPr/>
        </p:nvSpPr>
        <p:spPr>
          <a:xfrm>
            <a:off x="1756748" y="2915954"/>
            <a:ext cx="1334661" cy="369332"/>
          </a:xfrm>
          <a:prstGeom prst="rect">
            <a:avLst/>
          </a:prstGeom>
          <a:noFill/>
        </p:spPr>
        <p:txBody>
          <a:bodyPr wrap="none" rtlCol="0">
            <a:spAutoFit/>
          </a:bodyPr>
          <a:lstStyle/>
          <a:p>
            <a:r>
              <a:rPr lang="en-US" dirty="0">
                <a:ea typeface="Microsoft JhengHei UI" panose="020B0604030504040204" pitchFamily="34" charset="-120"/>
              </a:rPr>
              <a:t>weight </a:t>
            </a:r>
            <a:r>
              <a:rPr lang="en-US">
                <a:ea typeface="Microsoft JhengHei UI" panose="020B0604030504040204" pitchFamily="34" charset="-120"/>
              </a:rPr>
              <a:t>= 0.5</a:t>
            </a:r>
            <a:endParaRPr lang="en-US" dirty="0">
              <a:ea typeface="Microsoft JhengHei UI" panose="020B0604030504040204" pitchFamily="34" charset="-120"/>
            </a:endParaRPr>
          </a:p>
        </p:txBody>
      </p:sp>
      <p:sp>
        <p:nvSpPr>
          <p:cNvPr id="53" name="TextBox 52"/>
          <p:cNvSpPr txBox="1"/>
          <p:nvPr/>
        </p:nvSpPr>
        <p:spPr>
          <a:xfrm>
            <a:off x="2388210" y="3511146"/>
            <a:ext cx="1334661" cy="369332"/>
          </a:xfrm>
          <a:prstGeom prst="rect">
            <a:avLst/>
          </a:prstGeom>
          <a:noFill/>
        </p:spPr>
        <p:txBody>
          <a:bodyPr wrap="none" rtlCol="0">
            <a:spAutoFit/>
          </a:bodyPr>
          <a:lstStyle/>
          <a:p>
            <a:r>
              <a:rPr lang="en-US" dirty="0">
                <a:ea typeface="Microsoft JhengHei UI" panose="020B0604030504040204" pitchFamily="34" charset="-120"/>
              </a:rPr>
              <a:t>weight = 0.2</a:t>
            </a:r>
          </a:p>
        </p:txBody>
      </p:sp>
      <p:sp>
        <p:nvSpPr>
          <p:cNvPr id="54" name="TextBox 53"/>
          <p:cNvSpPr txBox="1"/>
          <p:nvPr/>
        </p:nvSpPr>
        <p:spPr>
          <a:xfrm>
            <a:off x="1756748" y="4452335"/>
            <a:ext cx="1334661" cy="369332"/>
          </a:xfrm>
          <a:prstGeom prst="rect">
            <a:avLst/>
          </a:prstGeom>
          <a:noFill/>
        </p:spPr>
        <p:txBody>
          <a:bodyPr wrap="none" rtlCol="0">
            <a:spAutoFit/>
          </a:bodyPr>
          <a:lstStyle/>
          <a:p>
            <a:r>
              <a:rPr lang="en-US" dirty="0">
                <a:ea typeface="Microsoft JhengHei UI" panose="020B0604030504040204" pitchFamily="34" charset="-120"/>
              </a:rPr>
              <a:t>weight = 0.3</a:t>
            </a:r>
          </a:p>
        </p:txBody>
      </p:sp>
    </p:spTree>
    <p:extLst>
      <p:ext uri="{BB962C8B-B14F-4D97-AF65-F5344CB8AC3E}">
        <p14:creationId xmlns:p14="http://schemas.microsoft.com/office/powerpoint/2010/main" val="22094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Microsoft JhengHei UI" panose="020B0604030504040204" pitchFamily="34" charset="-120"/>
                <a:ea typeface="Microsoft JhengHei UI" panose="020B0604030504040204" pitchFamily="34" charset="-120"/>
              </a:rPr>
              <a:t>類神經網路：神經元連在一起</a:t>
            </a:r>
            <a:endParaRPr lang="en-US" sz="4000" dirty="0">
              <a:latin typeface="Microsoft JhengHei UI" panose="020B0604030504040204" pitchFamily="34" charset="-120"/>
              <a:ea typeface="Microsoft JhengHei UI" panose="020B0604030504040204" pitchFamily="34" charset="-120"/>
              <a:cs typeface="Microsoft JhengHei" charset="-120"/>
            </a:endParaRPr>
          </a:p>
        </p:txBody>
      </p:sp>
      <p:pic>
        <p:nvPicPr>
          <p:cNvPr id="3" name="Picture 2"/>
          <p:cNvPicPr>
            <a:picLocks noChangeAspect="1"/>
          </p:cNvPicPr>
          <p:nvPr/>
        </p:nvPicPr>
        <p:blipFill>
          <a:blip r:embed="rId2"/>
          <a:stretch>
            <a:fillRect/>
          </a:stretch>
        </p:blipFill>
        <p:spPr>
          <a:xfrm>
            <a:off x="1291451" y="1502799"/>
            <a:ext cx="6575530" cy="4159405"/>
          </a:xfrm>
          <a:prstGeom prst="rect">
            <a:avLst/>
          </a:prstGeom>
        </p:spPr>
      </p:pic>
      <p:sp>
        <p:nvSpPr>
          <p:cNvPr id="4" name="TextBox 39"/>
          <p:cNvSpPr txBox="1"/>
          <p:nvPr/>
        </p:nvSpPr>
        <p:spPr>
          <a:xfrm>
            <a:off x="1983307" y="1523335"/>
            <a:ext cx="877163" cy="369332"/>
          </a:xfrm>
          <a:prstGeom prst="rect">
            <a:avLst/>
          </a:prstGeom>
          <a:solidFill>
            <a:schemeClr val="bg1"/>
          </a:solidFill>
          <a:ln>
            <a:noFill/>
          </a:ln>
        </p:spPr>
        <p:txBody>
          <a:bodyPr wrap="none" rtlCol="0">
            <a:spAutoFit/>
          </a:bodyPr>
          <a:lstStyle/>
          <a:p>
            <a:r>
              <a:rPr lang="zh-CN" altLang="en-US" dirty="0">
                <a:ea typeface="Microsoft JhengHei UI" panose="020B0604030504040204" pitchFamily="34" charset="-120"/>
              </a:rPr>
              <a:t>輸入層</a:t>
            </a:r>
            <a:endParaRPr lang="en-US" dirty="0">
              <a:ea typeface="Microsoft JhengHei UI" panose="020B0604030504040204" pitchFamily="34" charset="-120"/>
            </a:endParaRPr>
          </a:p>
        </p:txBody>
      </p:sp>
      <p:sp>
        <p:nvSpPr>
          <p:cNvPr id="5" name="TextBox 40"/>
          <p:cNvSpPr txBox="1"/>
          <p:nvPr/>
        </p:nvSpPr>
        <p:spPr>
          <a:xfrm>
            <a:off x="4145519" y="1523335"/>
            <a:ext cx="877163" cy="369332"/>
          </a:xfrm>
          <a:prstGeom prst="rect">
            <a:avLst/>
          </a:prstGeom>
          <a:solidFill>
            <a:schemeClr val="bg1"/>
          </a:solidFill>
          <a:ln>
            <a:noFill/>
          </a:ln>
        </p:spPr>
        <p:txBody>
          <a:bodyPr wrap="none" rtlCol="0">
            <a:spAutoFit/>
          </a:bodyPr>
          <a:lstStyle/>
          <a:p>
            <a:r>
              <a:rPr lang="zh-CN" altLang="en-US" dirty="0" smtClean="0">
                <a:ea typeface="Microsoft JhengHei UI" panose="020B0604030504040204" pitchFamily="34" charset="-120"/>
              </a:rPr>
              <a:t>隱藏層</a:t>
            </a:r>
            <a:endParaRPr lang="en-US" dirty="0">
              <a:ea typeface="Microsoft JhengHei UI" panose="020B0604030504040204" pitchFamily="34" charset="-120"/>
            </a:endParaRPr>
          </a:p>
        </p:txBody>
      </p:sp>
      <p:sp>
        <p:nvSpPr>
          <p:cNvPr id="6" name="TextBox 41"/>
          <p:cNvSpPr txBox="1"/>
          <p:nvPr/>
        </p:nvSpPr>
        <p:spPr>
          <a:xfrm>
            <a:off x="6258415" y="1523335"/>
            <a:ext cx="877163" cy="369332"/>
          </a:xfrm>
          <a:prstGeom prst="rect">
            <a:avLst/>
          </a:prstGeom>
          <a:solidFill>
            <a:schemeClr val="bg1"/>
          </a:solidFill>
          <a:ln>
            <a:noFill/>
          </a:ln>
        </p:spPr>
        <p:txBody>
          <a:bodyPr wrap="none" rtlCol="0">
            <a:spAutoFit/>
          </a:bodyPr>
          <a:lstStyle/>
          <a:p>
            <a:r>
              <a:rPr lang="zh-CN" altLang="en-US" dirty="0" smtClean="0">
                <a:ea typeface="Microsoft JhengHei UI" panose="020B0604030504040204" pitchFamily="34" charset="-120"/>
              </a:rPr>
              <a:t>輸出層</a:t>
            </a:r>
            <a:endParaRPr lang="en-US" dirty="0">
              <a:ea typeface="Microsoft JhengHei UI" panose="020B0604030504040204" pitchFamily="34" charset="-120"/>
            </a:endParaRPr>
          </a:p>
        </p:txBody>
      </p:sp>
    </p:spTree>
    <p:extLst>
      <p:ext uri="{BB962C8B-B14F-4D97-AF65-F5344CB8AC3E}">
        <p14:creationId xmlns:p14="http://schemas.microsoft.com/office/powerpoint/2010/main" val="363895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mn-lt"/>
                <a:ea typeface="Microsoft JhengHei UI" panose="020B0604030504040204" pitchFamily="34" charset="-120"/>
              </a:rPr>
              <a:t>深度學習：</a:t>
            </a:r>
            <a:r>
              <a:rPr lang="en-US" altLang="zh-CN" sz="4000" dirty="0" smtClean="0">
                <a:latin typeface="+mn-lt"/>
                <a:ea typeface="Microsoft JhengHei UI" panose="020B0604030504040204" pitchFamily="34" charset="-120"/>
              </a:rPr>
              <a:t>Many </a:t>
            </a:r>
            <a:r>
              <a:rPr lang="zh-CN" altLang="en-US" sz="4000" dirty="0" smtClean="0">
                <a:latin typeface="+mn-lt"/>
                <a:ea typeface="Microsoft JhengHei UI" panose="020B0604030504040204" pitchFamily="34" charset="-120"/>
              </a:rPr>
              <a:t>隱藏層！</a:t>
            </a:r>
            <a:endParaRPr lang="en-US" sz="4000" dirty="0">
              <a:latin typeface="+mn-lt"/>
              <a:ea typeface="Microsoft JhengHei UI" panose="020B0604030504040204" pitchFamily="34" charset="-120"/>
            </a:endParaRPr>
          </a:p>
        </p:txBody>
      </p:sp>
      <p:pic>
        <p:nvPicPr>
          <p:cNvPr id="26" name="Picture 25"/>
          <p:cNvPicPr>
            <a:picLocks noChangeAspect="1"/>
          </p:cNvPicPr>
          <p:nvPr/>
        </p:nvPicPr>
        <p:blipFill>
          <a:blip r:embed="rId2"/>
          <a:stretch>
            <a:fillRect/>
          </a:stretch>
        </p:blipFill>
        <p:spPr>
          <a:xfrm>
            <a:off x="4145519" y="2205906"/>
            <a:ext cx="841444" cy="3494903"/>
          </a:xfrm>
          <a:prstGeom prst="rect">
            <a:avLst/>
          </a:prstGeom>
        </p:spPr>
      </p:pic>
      <p:pic>
        <p:nvPicPr>
          <p:cNvPr id="32" name="Picture 31"/>
          <p:cNvPicPr>
            <a:picLocks noChangeAspect="1"/>
          </p:cNvPicPr>
          <p:nvPr/>
        </p:nvPicPr>
        <p:blipFill>
          <a:blip r:embed="rId2"/>
          <a:stretch>
            <a:fillRect/>
          </a:stretch>
        </p:blipFill>
        <p:spPr>
          <a:xfrm>
            <a:off x="5726860" y="2205906"/>
            <a:ext cx="841444" cy="3494903"/>
          </a:xfrm>
          <a:prstGeom prst="rect">
            <a:avLst/>
          </a:prstGeom>
        </p:spPr>
      </p:pic>
      <p:pic>
        <p:nvPicPr>
          <p:cNvPr id="34" name="Picture 33"/>
          <p:cNvPicPr>
            <a:picLocks noChangeAspect="1"/>
          </p:cNvPicPr>
          <p:nvPr/>
        </p:nvPicPr>
        <p:blipFill>
          <a:blip r:embed="rId2"/>
          <a:stretch>
            <a:fillRect/>
          </a:stretch>
        </p:blipFill>
        <p:spPr>
          <a:xfrm>
            <a:off x="2564178" y="2205906"/>
            <a:ext cx="841444" cy="3494903"/>
          </a:xfrm>
          <a:prstGeom prst="rect">
            <a:avLst/>
          </a:prstGeom>
        </p:spPr>
      </p:pic>
      <p:sp>
        <p:nvSpPr>
          <p:cNvPr id="40" name="TextBox 39"/>
          <p:cNvSpPr txBox="1"/>
          <p:nvPr/>
        </p:nvSpPr>
        <p:spPr>
          <a:xfrm>
            <a:off x="1106144" y="1670152"/>
            <a:ext cx="877163" cy="369332"/>
          </a:xfrm>
          <a:prstGeom prst="rect">
            <a:avLst/>
          </a:prstGeom>
          <a:noFill/>
        </p:spPr>
        <p:txBody>
          <a:bodyPr wrap="none" rtlCol="0">
            <a:spAutoFit/>
          </a:bodyPr>
          <a:lstStyle/>
          <a:p>
            <a:r>
              <a:rPr lang="zh-CN" altLang="en-US" dirty="0">
                <a:ea typeface="Microsoft JhengHei UI" panose="020B0604030504040204" pitchFamily="34" charset="-120"/>
              </a:rPr>
              <a:t>輸入層</a:t>
            </a:r>
            <a:endParaRPr lang="en-US" dirty="0">
              <a:ea typeface="Microsoft JhengHei UI" panose="020B0604030504040204" pitchFamily="34" charset="-120"/>
            </a:endParaRPr>
          </a:p>
        </p:txBody>
      </p:sp>
      <p:sp>
        <p:nvSpPr>
          <p:cNvPr id="41" name="TextBox 40"/>
          <p:cNvSpPr txBox="1"/>
          <p:nvPr/>
        </p:nvSpPr>
        <p:spPr>
          <a:xfrm>
            <a:off x="4145519" y="1675965"/>
            <a:ext cx="877163" cy="369332"/>
          </a:xfrm>
          <a:prstGeom prst="rect">
            <a:avLst/>
          </a:prstGeom>
          <a:noFill/>
        </p:spPr>
        <p:txBody>
          <a:bodyPr wrap="none" rtlCol="0">
            <a:spAutoFit/>
          </a:bodyPr>
          <a:lstStyle/>
          <a:p>
            <a:r>
              <a:rPr lang="zh-CN" altLang="en-US" dirty="0" smtClean="0">
                <a:ea typeface="Microsoft JhengHei UI" panose="020B0604030504040204" pitchFamily="34" charset="-120"/>
              </a:rPr>
              <a:t>隱藏層</a:t>
            </a:r>
            <a:endParaRPr lang="en-US" dirty="0">
              <a:ea typeface="Microsoft JhengHei UI" panose="020B0604030504040204" pitchFamily="34" charset="-120"/>
            </a:endParaRPr>
          </a:p>
        </p:txBody>
      </p:sp>
      <p:sp>
        <p:nvSpPr>
          <p:cNvPr id="42" name="TextBox 41"/>
          <p:cNvSpPr txBox="1"/>
          <p:nvPr/>
        </p:nvSpPr>
        <p:spPr>
          <a:xfrm>
            <a:off x="7109890" y="1691504"/>
            <a:ext cx="877163" cy="369332"/>
          </a:xfrm>
          <a:prstGeom prst="rect">
            <a:avLst/>
          </a:prstGeom>
          <a:noFill/>
        </p:spPr>
        <p:txBody>
          <a:bodyPr wrap="none" rtlCol="0">
            <a:spAutoFit/>
          </a:bodyPr>
          <a:lstStyle/>
          <a:p>
            <a:r>
              <a:rPr lang="zh-CN" altLang="en-US" dirty="0" smtClean="0">
                <a:ea typeface="Microsoft JhengHei UI" panose="020B0604030504040204" pitchFamily="34" charset="-120"/>
              </a:rPr>
              <a:t>輸出層</a:t>
            </a:r>
            <a:endParaRPr lang="en-US" dirty="0">
              <a:ea typeface="Microsoft JhengHei UI" panose="020B0604030504040204" pitchFamily="34" charset="-120"/>
            </a:endParaRPr>
          </a:p>
        </p:txBody>
      </p:sp>
      <p:pic>
        <p:nvPicPr>
          <p:cNvPr id="53" name="Picture 52"/>
          <p:cNvPicPr>
            <a:picLocks noChangeAspect="1"/>
          </p:cNvPicPr>
          <p:nvPr/>
        </p:nvPicPr>
        <p:blipFill>
          <a:blip r:embed="rId3"/>
          <a:stretch>
            <a:fillRect/>
          </a:stretch>
        </p:blipFill>
        <p:spPr>
          <a:xfrm>
            <a:off x="1219975" y="2591376"/>
            <a:ext cx="649503" cy="2701554"/>
          </a:xfrm>
          <a:prstGeom prst="rect">
            <a:avLst/>
          </a:prstGeom>
        </p:spPr>
      </p:pic>
      <p:pic>
        <p:nvPicPr>
          <p:cNvPr id="59" name="Picture 58"/>
          <p:cNvPicPr>
            <a:picLocks noChangeAspect="1"/>
          </p:cNvPicPr>
          <p:nvPr/>
        </p:nvPicPr>
        <p:blipFill>
          <a:blip r:embed="rId4"/>
          <a:stretch>
            <a:fillRect/>
          </a:stretch>
        </p:blipFill>
        <p:spPr>
          <a:xfrm>
            <a:off x="7221232" y="2293096"/>
            <a:ext cx="654480" cy="3320524"/>
          </a:xfrm>
          <a:prstGeom prst="rect">
            <a:avLst/>
          </a:prstGeom>
        </p:spPr>
      </p:pic>
      <p:pic>
        <p:nvPicPr>
          <p:cNvPr id="31" name="Picture 30"/>
          <p:cNvPicPr>
            <a:picLocks noChangeAspect="1"/>
          </p:cNvPicPr>
          <p:nvPr/>
        </p:nvPicPr>
        <p:blipFill>
          <a:blip r:embed="rId5"/>
          <a:stretch>
            <a:fillRect/>
          </a:stretch>
        </p:blipFill>
        <p:spPr>
          <a:xfrm>
            <a:off x="4986962" y="2431644"/>
            <a:ext cx="784100" cy="3021018"/>
          </a:xfrm>
          <a:prstGeom prst="rect">
            <a:avLst/>
          </a:prstGeom>
        </p:spPr>
      </p:pic>
      <p:pic>
        <p:nvPicPr>
          <p:cNvPr id="36" name="Picture 35"/>
          <p:cNvPicPr>
            <a:picLocks noChangeAspect="1"/>
          </p:cNvPicPr>
          <p:nvPr/>
        </p:nvPicPr>
        <p:blipFill>
          <a:blip r:embed="rId5"/>
          <a:stretch>
            <a:fillRect/>
          </a:stretch>
        </p:blipFill>
        <p:spPr>
          <a:xfrm>
            <a:off x="6545465" y="2431644"/>
            <a:ext cx="784100" cy="3021018"/>
          </a:xfrm>
          <a:prstGeom prst="rect">
            <a:avLst/>
          </a:prstGeom>
        </p:spPr>
      </p:pic>
      <p:pic>
        <p:nvPicPr>
          <p:cNvPr id="24" name="Picture 23"/>
          <p:cNvPicPr>
            <a:picLocks noChangeAspect="1"/>
          </p:cNvPicPr>
          <p:nvPr/>
        </p:nvPicPr>
        <p:blipFill>
          <a:blip r:embed="rId5"/>
          <a:stretch>
            <a:fillRect/>
          </a:stretch>
        </p:blipFill>
        <p:spPr>
          <a:xfrm>
            <a:off x="3405621" y="2431644"/>
            <a:ext cx="784100" cy="3021018"/>
          </a:xfrm>
          <a:prstGeom prst="rect">
            <a:avLst/>
          </a:prstGeom>
        </p:spPr>
      </p:pic>
      <p:pic>
        <p:nvPicPr>
          <p:cNvPr id="33" name="Picture 32"/>
          <p:cNvPicPr>
            <a:picLocks noChangeAspect="1"/>
          </p:cNvPicPr>
          <p:nvPr/>
        </p:nvPicPr>
        <p:blipFill>
          <a:blip r:embed="rId6"/>
          <a:stretch>
            <a:fillRect/>
          </a:stretch>
        </p:blipFill>
        <p:spPr>
          <a:xfrm>
            <a:off x="1811139" y="2442849"/>
            <a:ext cx="797241" cy="3021018"/>
          </a:xfrm>
          <a:prstGeom prst="rect">
            <a:avLst/>
          </a:prstGeom>
        </p:spPr>
      </p:pic>
    </p:spTree>
    <p:extLst>
      <p:ext uri="{BB962C8B-B14F-4D97-AF65-F5344CB8AC3E}">
        <p14:creationId xmlns:p14="http://schemas.microsoft.com/office/powerpoint/2010/main" val="3296341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n-lt"/>
                <a:ea typeface="Microsoft JhengHei UI" panose="020B0604030504040204" pitchFamily="34" charset="-120"/>
              </a:rPr>
              <a:t>類神經網路</a:t>
            </a:r>
            <a:endParaRPr lang="en-US" dirty="0">
              <a:latin typeface="+mn-lt"/>
              <a:ea typeface="Microsoft JhengHei UI" panose="020B0604030504040204" pitchFamily="34" charset="-120"/>
            </a:endParaRPr>
          </a:p>
        </p:txBody>
      </p:sp>
      <p:sp>
        <p:nvSpPr>
          <p:cNvPr id="51" name="Rectangle 50"/>
          <p:cNvSpPr/>
          <p:nvPr/>
        </p:nvSpPr>
        <p:spPr>
          <a:xfrm>
            <a:off x="1486988" y="3448867"/>
            <a:ext cx="2830286" cy="13498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smtClean="0">
                <a:ea typeface="Microsoft JhengHei UI" panose="020B0604030504040204" pitchFamily="34" charset="-120"/>
              </a:rPr>
              <a:t>一串數字</a:t>
            </a:r>
            <a:endParaRPr lang="en-US" sz="2800" dirty="0">
              <a:ea typeface="Microsoft JhengHei UI" panose="020B0604030504040204" pitchFamily="34" charset="-120"/>
            </a:endParaRPr>
          </a:p>
        </p:txBody>
      </p:sp>
      <p:sp>
        <p:nvSpPr>
          <p:cNvPr id="52" name="Rectangle 51"/>
          <p:cNvSpPr/>
          <p:nvPr/>
        </p:nvSpPr>
        <p:spPr>
          <a:xfrm>
            <a:off x="4926874" y="3448866"/>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ea typeface="Microsoft JhengHei UI" panose="020B0604030504040204" pitchFamily="34" charset="-120"/>
              </a:rPr>
              <a:t>一個數字</a:t>
            </a:r>
            <a:endParaRPr lang="en-US" sz="2800" dirty="0">
              <a:ea typeface="Microsoft JhengHei UI" panose="020B0604030504040204" pitchFamily="34" charset="-120"/>
            </a:endParaRPr>
          </a:p>
        </p:txBody>
      </p:sp>
      <p:sp>
        <p:nvSpPr>
          <p:cNvPr id="54" name="Double Bracket 53"/>
          <p:cNvSpPr/>
          <p:nvPr/>
        </p:nvSpPr>
        <p:spPr>
          <a:xfrm>
            <a:off x="418335" y="3148801"/>
            <a:ext cx="665199" cy="19554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ea typeface="Microsoft JhengHei UI" panose="020B0604030504040204" pitchFamily="34" charset="-120"/>
              </a:rPr>
              <a:t>0</a:t>
            </a:r>
          </a:p>
          <a:p>
            <a:pPr algn="ctr"/>
            <a:r>
              <a:rPr lang="en-US" sz="3200" dirty="0" smtClean="0">
                <a:ea typeface="Microsoft JhengHei UI" panose="020B0604030504040204" pitchFamily="34" charset="-120"/>
              </a:rPr>
              <a:t>1</a:t>
            </a:r>
          </a:p>
          <a:p>
            <a:pPr algn="ctr"/>
            <a:r>
              <a:rPr lang="en-US" sz="3200" dirty="0" smtClean="0">
                <a:ea typeface="Microsoft JhengHei UI" panose="020B0604030504040204" pitchFamily="34" charset="-120"/>
              </a:rPr>
              <a:t>0</a:t>
            </a:r>
          </a:p>
          <a:p>
            <a:pPr algn="ctr"/>
            <a:r>
              <a:rPr lang="en-US" sz="3200" dirty="0" smtClean="0">
                <a:ea typeface="Microsoft JhengHei UI" panose="020B0604030504040204" pitchFamily="34" charset="-120"/>
              </a:rPr>
              <a:t>1</a:t>
            </a:r>
          </a:p>
        </p:txBody>
      </p:sp>
      <p:sp>
        <p:nvSpPr>
          <p:cNvPr id="55" name="TextBox 54"/>
          <p:cNvSpPr txBox="1"/>
          <p:nvPr/>
        </p:nvSpPr>
        <p:spPr>
          <a:xfrm>
            <a:off x="8160614" y="3731896"/>
            <a:ext cx="393056" cy="584775"/>
          </a:xfrm>
          <a:prstGeom prst="rect">
            <a:avLst/>
          </a:prstGeom>
          <a:noFill/>
        </p:spPr>
        <p:txBody>
          <a:bodyPr wrap="none" rtlCol="0">
            <a:spAutoFit/>
          </a:bodyPr>
          <a:lstStyle/>
          <a:p>
            <a:r>
              <a:rPr lang="en-US" sz="3200" dirty="0" smtClean="0">
                <a:ea typeface="Microsoft JhengHei UI" panose="020B0604030504040204" pitchFamily="34" charset="-120"/>
              </a:rPr>
              <a:t>1</a:t>
            </a:r>
            <a:endParaRPr lang="en-US" sz="3200" dirty="0">
              <a:ea typeface="Microsoft JhengHei UI" panose="020B0604030504040204" pitchFamily="34" charset="-120"/>
            </a:endParaRPr>
          </a:p>
        </p:txBody>
      </p:sp>
      <p:sp>
        <p:nvSpPr>
          <p:cNvPr id="8" name="Rectangle 7"/>
          <p:cNvSpPr/>
          <p:nvPr/>
        </p:nvSpPr>
        <p:spPr>
          <a:xfrm>
            <a:off x="4926874" y="3448865"/>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ea typeface="Microsoft JhengHei UI" panose="020B0604030504040204" pitchFamily="34" charset="-120"/>
              </a:rPr>
              <a:t>一串（更有意義的）數字</a:t>
            </a:r>
            <a:endParaRPr lang="en-US" sz="2000" dirty="0">
              <a:solidFill>
                <a:srgbClr val="FFFF00"/>
              </a:solidFill>
              <a:ea typeface="Microsoft JhengHei UI" panose="020B0604030504040204" pitchFamily="34" charset="-120"/>
            </a:endParaRPr>
          </a:p>
        </p:txBody>
      </p:sp>
      <p:sp>
        <p:nvSpPr>
          <p:cNvPr id="9" name="Double Bracket 8"/>
          <p:cNvSpPr/>
          <p:nvPr/>
        </p:nvSpPr>
        <p:spPr>
          <a:xfrm>
            <a:off x="8013921" y="2041931"/>
            <a:ext cx="705678" cy="3964704"/>
          </a:xfrm>
          <a:prstGeom prst="bracketPair">
            <a:avLst/>
          </a:prstGeom>
          <a:solidFill>
            <a:schemeClr val="bg1"/>
          </a:solid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ea typeface="Microsoft JhengHei UI" panose="020B0604030504040204" pitchFamily="34" charset="-120"/>
              </a:rPr>
              <a:t>1</a:t>
            </a:r>
          </a:p>
          <a:p>
            <a:pPr algn="ctr"/>
            <a:r>
              <a:rPr lang="en-US" sz="3200" dirty="0" smtClean="0">
                <a:ea typeface="Microsoft JhengHei UI" panose="020B0604030504040204" pitchFamily="34" charset="-120"/>
              </a:rPr>
              <a:t>1</a:t>
            </a:r>
          </a:p>
          <a:p>
            <a:pPr algn="ctr"/>
            <a:r>
              <a:rPr lang="en-US" sz="3200" dirty="0" smtClean="0">
                <a:ea typeface="Microsoft JhengHei UI" panose="020B0604030504040204" pitchFamily="34" charset="-120"/>
              </a:rPr>
              <a:t>0</a:t>
            </a:r>
          </a:p>
          <a:p>
            <a:pPr algn="ctr"/>
            <a:r>
              <a:rPr lang="en-US" sz="3200" dirty="0" smtClean="0">
                <a:ea typeface="Microsoft JhengHei UI" panose="020B0604030504040204" pitchFamily="34" charset="-120"/>
              </a:rPr>
              <a:t>0</a:t>
            </a:r>
          </a:p>
          <a:p>
            <a:pPr algn="ctr"/>
            <a:r>
              <a:rPr lang="en-US" sz="3200" dirty="0" smtClean="0">
                <a:ea typeface="Microsoft JhengHei UI" panose="020B0604030504040204" pitchFamily="34" charset="-120"/>
              </a:rPr>
              <a:t>1</a:t>
            </a:r>
          </a:p>
          <a:p>
            <a:pPr algn="ctr"/>
            <a:r>
              <a:rPr lang="en-US" sz="3200" dirty="0" smtClean="0">
                <a:ea typeface="Microsoft JhengHei UI" panose="020B0604030504040204" pitchFamily="34" charset="-120"/>
              </a:rPr>
              <a:t>1</a:t>
            </a:r>
          </a:p>
          <a:p>
            <a:pPr algn="ctr"/>
            <a:r>
              <a:rPr lang="en-US" sz="3200" dirty="0" smtClean="0">
                <a:ea typeface="Microsoft JhengHei UI" panose="020B0604030504040204" pitchFamily="34" charset="-120"/>
              </a:rPr>
              <a:t>1</a:t>
            </a:r>
          </a:p>
          <a:p>
            <a:pPr algn="ctr"/>
            <a:r>
              <a:rPr lang="en-US" sz="3200" dirty="0" smtClean="0">
                <a:ea typeface="Microsoft JhengHei UI" panose="020B0604030504040204" pitchFamily="34" charset="-120"/>
              </a:rPr>
              <a:t>0</a:t>
            </a:r>
          </a:p>
        </p:txBody>
      </p:sp>
      <p:sp>
        <p:nvSpPr>
          <p:cNvPr id="53" name="Right Arrow 52"/>
          <p:cNvSpPr/>
          <p:nvPr/>
        </p:nvSpPr>
        <p:spPr>
          <a:xfrm>
            <a:off x="4153988" y="3731896"/>
            <a:ext cx="968828"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ea typeface="Microsoft JhengHei UI" panose="020B0604030504040204" pitchFamily="34" charset="-120"/>
            </a:endParaRPr>
          </a:p>
        </p:txBody>
      </p:sp>
      <p:sp>
        <p:nvSpPr>
          <p:cNvPr id="3" name="矩形圖說文字 2"/>
          <p:cNvSpPr/>
          <p:nvPr/>
        </p:nvSpPr>
        <p:spPr>
          <a:xfrm>
            <a:off x="5473874" y="1453045"/>
            <a:ext cx="2283286" cy="1390363"/>
          </a:xfrm>
          <a:prstGeom prst="wedgeRectCallout">
            <a:avLst>
              <a:gd name="adj1" fmla="val 65845"/>
              <a:gd name="adj2" fmla="val 41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a typeface="Microsoft JhengHei UI" panose="020B0604030504040204" pitchFamily="34" charset="-120"/>
              </a:rPr>
              <a:t>用來分類、預測，甚至翻譯！</a:t>
            </a:r>
            <a:endParaRPr lang="zh-HK" altLang="en-US" sz="2800" dirty="0">
              <a:ea typeface="Microsoft JhengHei UI" panose="020B0604030504040204" pitchFamily="34" charset="-120"/>
            </a:endParaRPr>
          </a:p>
        </p:txBody>
      </p:sp>
    </p:spTree>
    <p:extLst>
      <p:ext uri="{BB962C8B-B14F-4D97-AF65-F5344CB8AC3E}">
        <p14:creationId xmlns:p14="http://schemas.microsoft.com/office/powerpoint/2010/main" val="42104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55"/>
                                        </p:tgtEl>
                                      </p:cBhvr>
                                    </p:animEffect>
                                    <p:set>
                                      <p:cBhvr>
                                        <p:cTn id="11" dur="1" fill="hold">
                                          <p:stCondLst>
                                            <p:cond delay="499"/>
                                          </p:stCondLst>
                                        </p:cTn>
                                        <p:tgtEl>
                                          <p:spTgt spid="55"/>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8" grpId="0" animBg="1"/>
      <p:bldP spid="9"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b="0" dirty="0" smtClean="0">
                <a:latin typeface="Calibri" charset="0"/>
                <a:ea typeface="Calibri" charset="0"/>
                <a:cs typeface="Calibri" charset="0"/>
              </a:rPr>
              <a:t>示例：分類</a:t>
            </a:r>
            <a:endParaRPr lang="en-US" sz="3600" b="0" dirty="0">
              <a:latin typeface="Calibri" charset="0"/>
              <a:ea typeface="Calibri" charset="0"/>
              <a:cs typeface="Calibri" charset="0"/>
            </a:endParaRPr>
          </a:p>
        </p:txBody>
      </p:sp>
      <p:sp>
        <p:nvSpPr>
          <p:cNvPr id="10" name="Rectangle 9"/>
          <p:cNvSpPr/>
          <p:nvPr/>
        </p:nvSpPr>
        <p:spPr>
          <a:xfrm>
            <a:off x="6467216" y="26093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6" name="Double Bracket 15"/>
          <p:cNvSpPr/>
          <p:nvPr/>
        </p:nvSpPr>
        <p:spPr>
          <a:xfrm>
            <a:off x="6582185" y="32177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0.55</a:t>
            </a:r>
          </a:p>
          <a:p>
            <a:pPr algn="ctr" defTabSz="914400">
              <a:buClr>
                <a:srgbClr val="000000"/>
              </a:buClr>
              <a:buFont typeface="Arial"/>
              <a:buNone/>
            </a:pPr>
            <a:r>
              <a:rPr lang="en-US" sz="1400" kern="0" dirty="0" smtClean="0">
                <a:solidFill>
                  <a:srgbClr val="008E00"/>
                </a:solidFill>
                <a:sym typeface="Arial"/>
              </a:rPr>
              <a:t>0.30</a:t>
            </a:r>
          </a:p>
          <a:p>
            <a:pPr algn="ctr" defTabSz="914400">
              <a:buClr>
                <a:srgbClr val="000000"/>
              </a:buClr>
              <a:buFont typeface="Arial"/>
              <a:buNone/>
            </a:pPr>
            <a:r>
              <a:rPr lang="en-US" sz="1400" kern="0" dirty="0" smtClean="0">
                <a:solidFill>
                  <a:srgbClr val="008E00"/>
                </a:solidFill>
                <a:sym typeface="Arial"/>
              </a:rPr>
              <a:t>0.10</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0.05</a:t>
            </a: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8" name="TextBox 17"/>
          <p:cNvSpPr txBox="1"/>
          <p:nvPr/>
        </p:nvSpPr>
        <p:spPr>
          <a:xfrm>
            <a:off x="7860516" y="3326867"/>
            <a:ext cx="591465" cy="1077218"/>
          </a:xfrm>
          <a:prstGeom prst="rect">
            <a:avLst/>
          </a:prstGeom>
          <a:noFill/>
        </p:spPr>
        <p:txBody>
          <a:bodyPr wrap="square" rtlCol="0">
            <a:spAutoFit/>
          </a:bodyPr>
          <a:lstStyle/>
          <a:p>
            <a:pPr defTabSz="914400">
              <a:buClr>
                <a:srgbClr val="000000"/>
              </a:buClr>
              <a:buFont typeface="Arial"/>
              <a:buNone/>
            </a:pPr>
            <a:r>
              <a:rPr lang="en-US" sz="1600" kern="0" dirty="0" smtClean="0">
                <a:solidFill>
                  <a:srgbClr val="000000"/>
                </a:solidFill>
                <a:ea typeface="Arial"/>
                <a:cs typeface="Arial"/>
                <a:sym typeface="Arial"/>
              </a:rPr>
              <a:t>cat</a:t>
            </a:r>
          </a:p>
          <a:p>
            <a:pPr defTabSz="914400">
              <a:buClr>
                <a:srgbClr val="000000"/>
              </a:buClr>
              <a:buFont typeface="Arial"/>
              <a:buNone/>
            </a:pPr>
            <a:r>
              <a:rPr lang="en-US" sz="1600" kern="0" dirty="0">
                <a:solidFill>
                  <a:srgbClr val="000000"/>
                </a:solidFill>
                <a:ea typeface="Arial"/>
                <a:cs typeface="Arial"/>
                <a:sym typeface="Arial"/>
              </a:rPr>
              <a:t>t</a:t>
            </a:r>
            <a:r>
              <a:rPr lang="en-US" sz="1600" kern="0" dirty="0" smtClean="0">
                <a:solidFill>
                  <a:srgbClr val="000000"/>
                </a:solidFill>
                <a:ea typeface="Arial"/>
                <a:cs typeface="Arial"/>
                <a:sym typeface="Arial"/>
              </a:rPr>
              <a:t>iger</a:t>
            </a:r>
          </a:p>
          <a:p>
            <a:pPr defTabSz="914400">
              <a:buClr>
                <a:srgbClr val="000000"/>
              </a:buClr>
              <a:buFont typeface="Arial"/>
              <a:buNone/>
            </a:pPr>
            <a:r>
              <a:rPr lang="en-US" sz="1600" kern="0" dirty="0">
                <a:solidFill>
                  <a:srgbClr val="000000"/>
                </a:solidFill>
                <a:ea typeface="Arial"/>
                <a:cs typeface="Arial"/>
                <a:sym typeface="Arial"/>
              </a:rPr>
              <a:t>d</a:t>
            </a:r>
            <a:r>
              <a:rPr lang="en-US" sz="1600" kern="0" dirty="0" smtClean="0">
                <a:solidFill>
                  <a:srgbClr val="000000"/>
                </a:solidFill>
                <a:ea typeface="Arial"/>
                <a:cs typeface="Arial"/>
                <a:sym typeface="Arial"/>
              </a:rPr>
              <a:t>og</a:t>
            </a:r>
          </a:p>
          <a:p>
            <a:pPr defTabSz="914400">
              <a:buClr>
                <a:srgbClr val="000000"/>
              </a:buClr>
              <a:buFont typeface="Arial"/>
              <a:buNone/>
            </a:pPr>
            <a:r>
              <a:rPr lang="en-US" sz="1600" kern="0" dirty="0" smtClean="0">
                <a:solidFill>
                  <a:srgbClr val="000000"/>
                </a:solidFill>
                <a:ea typeface="Arial"/>
                <a:cs typeface="Arial"/>
                <a:sym typeface="Arial"/>
              </a:rPr>
              <a:t>man</a:t>
            </a:r>
          </a:p>
        </p:txBody>
      </p:sp>
      <p:sp>
        <p:nvSpPr>
          <p:cNvPr id="19" name="TextBox 18"/>
          <p:cNvSpPr txBox="1"/>
          <p:nvPr/>
        </p:nvSpPr>
        <p:spPr>
          <a:xfrm>
            <a:off x="6518201" y="2720017"/>
            <a:ext cx="975267" cy="307777"/>
          </a:xfrm>
          <a:prstGeom prst="rect">
            <a:avLst/>
          </a:prstGeom>
          <a:noFill/>
          <a:ln>
            <a:noFill/>
          </a:ln>
        </p:spPr>
        <p:txBody>
          <a:bodyPr wrap="none" rtlCol="0">
            <a:spAutoFit/>
          </a:bodyPr>
          <a:lstStyle/>
          <a:p>
            <a:pPr defTabSz="914400">
              <a:buClr>
                <a:srgbClr val="000000"/>
              </a:buClr>
              <a:buFont typeface="Arial"/>
              <a:buNone/>
            </a:pPr>
            <a:r>
              <a:rPr lang="en-US" sz="1400" kern="0" dirty="0" smtClean="0">
                <a:solidFill>
                  <a:srgbClr val="FFFFFF"/>
                </a:solidFill>
                <a:ea typeface="Arial"/>
                <a:cs typeface="Arial"/>
                <a:sym typeface="Arial"/>
              </a:rPr>
              <a:t>Probability</a:t>
            </a:r>
            <a:endParaRPr lang="en-US" sz="1400" kern="0" dirty="0">
              <a:solidFill>
                <a:srgbClr val="FFFFFF"/>
              </a:solidFill>
              <a:ea typeface="Arial"/>
              <a:cs typeface="Arial"/>
              <a:sym typeface="Arial"/>
            </a:endParaRPr>
          </a:p>
        </p:txBody>
      </p:sp>
      <p:sp>
        <p:nvSpPr>
          <p:cNvPr id="20" name="TextBox 19"/>
          <p:cNvSpPr txBox="1"/>
          <p:nvPr/>
        </p:nvSpPr>
        <p:spPr>
          <a:xfrm>
            <a:off x="7544453" y="2612296"/>
            <a:ext cx="1564934" cy="523220"/>
          </a:xfrm>
          <a:prstGeom prst="rect">
            <a:avLst/>
          </a:prstGeom>
          <a:noFill/>
          <a:ln>
            <a:noFill/>
          </a:ln>
        </p:spPr>
        <p:txBody>
          <a:bodyPr wrap="square" rtlCol="0">
            <a:spAutoFit/>
          </a:bodyPr>
          <a:lstStyle/>
          <a:p>
            <a:pPr algn="ctr" defTabSz="914400">
              <a:buClr>
                <a:srgbClr val="000000"/>
              </a:buClr>
              <a:buFont typeface="Arial"/>
              <a:buNone/>
            </a:pPr>
            <a:r>
              <a:rPr lang="en-US" sz="1400" kern="0" dirty="0" smtClean="0">
                <a:solidFill>
                  <a:srgbClr val="FFFFFF"/>
                </a:solidFill>
                <a:ea typeface="Arial"/>
                <a:cs typeface="Arial"/>
                <a:sym typeface="Arial"/>
              </a:rPr>
              <a:t>that the picture</a:t>
            </a:r>
          </a:p>
          <a:p>
            <a:pPr marL="6350" algn="ctr" defTabSz="914400">
              <a:buClr>
                <a:srgbClr val="000000"/>
              </a:buClr>
              <a:buFont typeface="Arial"/>
              <a:buNone/>
            </a:pPr>
            <a:r>
              <a:rPr lang="en-US" sz="1400" kern="0" dirty="0" smtClean="0">
                <a:solidFill>
                  <a:srgbClr val="FFFFFF"/>
                </a:solidFill>
                <a:ea typeface="Arial"/>
                <a:cs typeface="Arial"/>
                <a:sym typeface="Arial"/>
              </a:rPr>
              <a:t> is a </a:t>
            </a:r>
            <a:r>
              <a:rPr lang="is-IS" sz="1400" kern="0" dirty="0" smtClean="0">
                <a:solidFill>
                  <a:srgbClr val="FFFFFF"/>
                </a:solidFill>
                <a:ea typeface="Arial"/>
                <a:cs typeface="Arial"/>
                <a:sym typeface="Arial"/>
              </a:rPr>
              <a:t>…</a:t>
            </a:r>
            <a:endParaRPr lang="en-US" sz="1400" kern="0" dirty="0">
              <a:solidFill>
                <a:srgbClr val="FFFFFF"/>
              </a:solidFill>
              <a:ea typeface="Arial"/>
              <a:cs typeface="Aria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5" name="矩形圖說文字 4"/>
          <p:cNvSpPr/>
          <p:nvPr/>
        </p:nvSpPr>
        <p:spPr>
          <a:xfrm>
            <a:off x="6973411" y="5281684"/>
            <a:ext cx="1774209" cy="1023582"/>
          </a:xfrm>
          <a:prstGeom prst="wedgeRectCallout">
            <a:avLst>
              <a:gd name="adj1" fmla="val -34679"/>
              <a:gd name="adj2" fmla="val -82833"/>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400">
              <a:buClr>
                <a:srgbClr val="000000"/>
              </a:buClr>
              <a:buFont typeface="Arial"/>
              <a:buNone/>
            </a:pPr>
            <a:r>
              <a:rPr lang="zh-CN" altLang="en-US" sz="2800" kern="0" dirty="0" smtClean="0">
                <a:solidFill>
                  <a:srgbClr val="008E00"/>
                </a:solidFill>
                <a:latin typeface="Microsoft JhengHei UI" panose="020B0604030504040204" pitchFamily="34" charset="-120"/>
                <a:ea typeface="Microsoft JhengHei UI" panose="020B0604030504040204" pitchFamily="34" charset="-120"/>
                <a:sym typeface="Arial"/>
              </a:rPr>
              <a:t>多元分類</a:t>
            </a:r>
            <a:endParaRPr lang="zh-HK" altLang="en-US" sz="2800" kern="0" dirty="0">
              <a:solidFill>
                <a:srgbClr val="008E00"/>
              </a:solidFill>
              <a:latin typeface="Microsoft JhengHei UI" panose="020B0604030504040204" pitchFamily="34" charset="-120"/>
              <a:ea typeface="Microsoft JhengHei UI" panose="020B0604030504040204" pitchFamily="34" charset="-120"/>
              <a:sym typeface="Arial"/>
            </a:endParaRPr>
          </a:p>
        </p:txBody>
      </p:sp>
    </p:spTree>
    <p:extLst>
      <p:ext uri="{BB962C8B-B14F-4D97-AF65-F5344CB8AC3E}">
        <p14:creationId xmlns:p14="http://schemas.microsoft.com/office/powerpoint/2010/main" val="70584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p:bldP spid="19" grpId="0"/>
      <p:bldP spid="20"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5912" y="2977080"/>
            <a:ext cx="7571303" cy="830997"/>
          </a:xfrm>
          <a:prstGeom prst="rect">
            <a:avLst/>
          </a:prstGeom>
        </p:spPr>
        <p:txBody>
          <a:bodyPr wrap="none">
            <a:spAutoFit/>
          </a:bodyPr>
          <a:lstStyle/>
          <a:p>
            <a:r>
              <a:rPr lang="zh-CN" altLang="en-US" sz="4800" dirty="0">
                <a:latin typeface="Microsoft JhengHei UI" panose="020B0604030504040204" pitchFamily="34" charset="-120"/>
                <a:ea typeface="Microsoft JhengHei UI" panose="020B0604030504040204" pitchFamily="34" charset="-120"/>
              </a:rPr>
              <a:t>類神經</a:t>
            </a:r>
            <a:r>
              <a:rPr lang="zh-CN" altLang="en-US" sz="4800" dirty="0" smtClean="0">
                <a:latin typeface="Microsoft JhengHei UI" panose="020B0604030504040204" pitchFamily="34" charset="-120"/>
                <a:ea typeface="Microsoft JhengHei UI" panose="020B0604030504040204" pitchFamily="34" charset="-120"/>
              </a:rPr>
              <a:t>網路怎麼懂得分類？</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88628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07314" y="2977080"/>
            <a:ext cx="1415772"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訓練</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315684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27998" y="812225"/>
            <a:ext cx="2339743" cy="584775"/>
          </a:xfrm>
          <a:prstGeom prst="rect">
            <a:avLst/>
          </a:prstGeom>
          <a:noFill/>
        </p:spPr>
        <p:txBody>
          <a:bodyPr wrap="none" rtlCol="0">
            <a:spAutoFit/>
          </a:bodyPr>
          <a:lstStyle/>
          <a:p>
            <a:r>
              <a:rPr lang="en-US" altLang="zh-CN" sz="3200" dirty="0" smtClean="0"/>
              <a:t>Training data</a:t>
            </a:r>
            <a:endParaRPr lang="zh-HK" altLang="en-US" sz="3200" dirty="0"/>
          </a:p>
        </p:txBody>
      </p:sp>
      <p:graphicFrame>
        <p:nvGraphicFramePr>
          <p:cNvPr id="7" name="表格 6"/>
          <p:cNvGraphicFramePr>
            <a:graphicFrameLocks noGrp="1"/>
          </p:cNvGraphicFramePr>
          <p:nvPr/>
        </p:nvGraphicFramePr>
        <p:xfrm>
          <a:off x="727998" y="1609435"/>
          <a:ext cx="7649384" cy="4634346"/>
        </p:xfrm>
        <a:graphic>
          <a:graphicData uri="http://schemas.openxmlformats.org/drawingml/2006/table">
            <a:tbl>
              <a:tblPr firstRow="1" bandRow="1">
                <a:tableStyleId>{5940675A-B579-460E-94D1-54222C63F5DA}</a:tableStyleId>
              </a:tblPr>
              <a:tblGrid>
                <a:gridCol w="3824692"/>
                <a:gridCol w="3824692"/>
              </a:tblGrid>
              <a:tr h="772391">
                <a:tc>
                  <a:txBody>
                    <a:bodyPr/>
                    <a:lstStyle/>
                    <a:p>
                      <a:pPr algn="ctr"/>
                      <a:r>
                        <a:rPr lang="en-US" altLang="zh-HK" sz="3200" b="1" dirty="0" smtClean="0"/>
                        <a:t>INPUT</a:t>
                      </a:r>
                      <a:endParaRPr lang="zh-HK" altLang="en-US" sz="3200" b="1" dirty="0"/>
                    </a:p>
                  </a:txBody>
                  <a:tcPr/>
                </a:tc>
                <a:tc>
                  <a:txBody>
                    <a:bodyPr/>
                    <a:lstStyle/>
                    <a:p>
                      <a:pPr algn="ctr"/>
                      <a:r>
                        <a:rPr lang="en-US" altLang="zh-HK" sz="3200" b="1" dirty="0" smtClean="0"/>
                        <a:t>OUTPUT</a:t>
                      </a:r>
                      <a:endParaRPr lang="zh-HK" altLang="en-US" sz="3200" b="1" dirty="0"/>
                    </a:p>
                  </a:txBody>
                  <a:tcPr/>
                </a:tc>
              </a:tr>
              <a:tr h="772391">
                <a:tc>
                  <a:txBody>
                    <a:bodyPr/>
                    <a:lstStyle/>
                    <a:p>
                      <a:pPr algn="ctr"/>
                      <a:endParaRPr lang="zh-HK" altLang="en-US" sz="3200" dirty="0"/>
                    </a:p>
                  </a:txBody>
                  <a:tcPr/>
                </a:tc>
                <a:tc>
                  <a:txBody>
                    <a:bodyPr/>
                    <a:lstStyle/>
                    <a:p>
                      <a:pPr algn="ctr"/>
                      <a:r>
                        <a:rPr lang="en-US" altLang="zh-HK" sz="3200" dirty="0" smtClean="0"/>
                        <a:t>CAT</a:t>
                      </a:r>
                      <a:endParaRPr lang="zh-HK" altLang="en-US" sz="3200" dirty="0"/>
                    </a:p>
                  </a:txBody>
                  <a:tcPr/>
                </a:tc>
              </a:tr>
              <a:tr h="772391">
                <a:tc>
                  <a:txBody>
                    <a:bodyPr/>
                    <a:lstStyle/>
                    <a:p>
                      <a:pPr algn="ctr"/>
                      <a:endParaRPr lang="zh-HK" altLang="en-US" sz="3200"/>
                    </a:p>
                  </a:txBody>
                  <a:tcPr/>
                </a:tc>
                <a:tc>
                  <a:txBody>
                    <a:bodyPr/>
                    <a:lstStyle/>
                    <a:p>
                      <a:pPr algn="ctr"/>
                      <a:r>
                        <a:rPr lang="en-US" altLang="zh-HK" sz="3200" dirty="0" smtClean="0"/>
                        <a:t>DOG</a:t>
                      </a:r>
                      <a:endParaRPr lang="zh-HK" altLang="en-US" sz="3200" dirty="0"/>
                    </a:p>
                  </a:txBody>
                  <a:tcPr/>
                </a:tc>
              </a:tr>
              <a:tr h="772391">
                <a:tc>
                  <a:txBody>
                    <a:bodyPr/>
                    <a:lstStyle/>
                    <a:p>
                      <a:pPr algn="ctr"/>
                      <a:endParaRPr lang="zh-HK" altLang="en-US" sz="3200"/>
                    </a:p>
                  </a:txBody>
                  <a:tcPr/>
                </a:tc>
                <a:tc>
                  <a:txBody>
                    <a:bodyPr/>
                    <a:lstStyle/>
                    <a:p>
                      <a:pPr algn="ctr"/>
                      <a:r>
                        <a:rPr lang="en-US" altLang="zh-HK" sz="3200" dirty="0" smtClean="0"/>
                        <a:t>CAT</a:t>
                      </a:r>
                      <a:endParaRPr lang="zh-HK" altLang="en-US" sz="3200" dirty="0"/>
                    </a:p>
                  </a:txBody>
                  <a:tcPr/>
                </a:tc>
              </a:tr>
              <a:tr h="772391">
                <a:tc>
                  <a:txBody>
                    <a:bodyPr/>
                    <a:lstStyle/>
                    <a:p>
                      <a:pPr algn="ctr"/>
                      <a:endParaRPr lang="zh-HK" altLang="en-US" sz="3200" dirty="0"/>
                    </a:p>
                  </a:txBody>
                  <a:tcPr/>
                </a:tc>
                <a:tc>
                  <a:txBody>
                    <a:bodyPr/>
                    <a:lstStyle/>
                    <a:p>
                      <a:pPr algn="ctr"/>
                      <a:r>
                        <a:rPr lang="en-US" altLang="zh-HK" sz="3200" dirty="0" smtClean="0"/>
                        <a:t>CAT</a:t>
                      </a:r>
                      <a:endParaRPr lang="zh-HK" altLang="en-US" sz="3200" dirty="0"/>
                    </a:p>
                  </a:txBody>
                  <a:tcPr/>
                </a:tc>
              </a:tr>
              <a:tr h="772391">
                <a:tc>
                  <a:txBody>
                    <a:bodyPr/>
                    <a:lstStyle/>
                    <a:p>
                      <a:pPr algn="ctr"/>
                      <a:endParaRPr lang="zh-HK" altLang="en-US" sz="3200" dirty="0"/>
                    </a:p>
                  </a:txBody>
                  <a:tcPr/>
                </a:tc>
                <a:tc>
                  <a:txBody>
                    <a:bodyPr/>
                    <a:lstStyle/>
                    <a:p>
                      <a:pPr algn="ctr"/>
                      <a:r>
                        <a:rPr lang="en-US" altLang="zh-HK" sz="3200" dirty="0" smtClean="0"/>
                        <a:t>DOG</a:t>
                      </a:r>
                      <a:endParaRPr lang="zh-HK" altLang="en-US" sz="3200" dirty="0"/>
                    </a:p>
                  </a:txBody>
                  <a:tcPr/>
                </a:tc>
              </a:tr>
            </a:tbl>
          </a:graphicData>
        </a:graphic>
      </p:graphicFrame>
      <p:pic>
        <p:nvPicPr>
          <p:cNvPr id="8" name="圖片 7"/>
          <p:cNvPicPr>
            <a:picLocks noChangeAspect="1"/>
          </p:cNvPicPr>
          <p:nvPr/>
        </p:nvPicPr>
        <p:blipFill>
          <a:blip r:embed="rId2"/>
          <a:stretch>
            <a:fillRect/>
          </a:stretch>
        </p:blipFill>
        <p:spPr>
          <a:xfrm>
            <a:off x="2235200" y="2409103"/>
            <a:ext cx="979919" cy="678685"/>
          </a:xfrm>
          <a:prstGeom prst="rect">
            <a:avLst/>
          </a:prstGeom>
        </p:spPr>
      </p:pic>
      <p:pic>
        <p:nvPicPr>
          <p:cNvPr id="10" name="圖片 9"/>
          <p:cNvPicPr>
            <a:picLocks noChangeAspect="1"/>
          </p:cNvPicPr>
          <p:nvPr/>
        </p:nvPicPr>
        <p:blipFill>
          <a:blip r:embed="rId3"/>
          <a:stretch>
            <a:fillRect/>
          </a:stretch>
        </p:blipFill>
        <p:spPr>
          <a:xfrm>
            <a:off x="2309089" y="3993694"/>
            <a:ext cx="674255" cy="674255"/>
          </a:xfrm>
          <a:prstGeom prst="rect">
            <a:avLst/>
          </a:prstGeom>
        </p:spPr>
      </p:pic>
      <p:pic>
        <p:nvPicPr>
          <p:cNvPr id="12" name="圖片 11"/>
          <p:cNvPicPr>
            <a:picLocks noChangeAspect="1"/>
          </p:cNvPicPr>
          <p:nvPr/>
        </p:nvPicPr>
        <p:blipFill>
          <a:blip r:embed="rId4"/>
          <a:stretch>
            <a:fillRect/>
          </a:stretch>
        </p:blipFill>
        <p:spPr>
          <a:xfrm>
            <a:off x="2426326" y="4841851"/>
            <a:ext cx="439779" cy="589395"/>
          </a:xfrm>
          <a:prstGeom prst="rect">
            <a:avLst/>
          </a:prstGeom>
        </p:spPr>
      </p:pic>
      <p:pic>
        <p:nvPicPr>
          <p:cNvPr id="13" name="圖片 12"/>
          <p:cNvPicPr>
            <a:picLocks noChangeAspect="1"/>
          </p:cNvPicPr>
          <p:nvPr/>
        </p:nvPicPr>
        <p:blipFill>
          <a:blip r:embed="rId5"/>
          <a:stretch>
            <a:fillRect/>
          </a:stretch>
        </p:blipFill>
        <p:spPr>
          <a:xfrm>
            <a:off x="2235200" y="3249384"/>
            <a:ext cx="777952" cy="582713"/>
          </a:xfrm>
          <a:prstGeom prst="rect">
            <a:avLst/>
          </a:prstGeom>
        </p:spPr>
      </p:pic>
      <p:pic>
        <p:nvPicPr>
          <p:cNvPr id="15" name="圖片 14"/>
          <p:cNvPicPr>
            <a:picLocks noChangeAspect="1"/>
          </p:cNvPicPr>
          <p:nvPr/>
        </p:nvPicPr>
        <p:blipFill>
          <a:blip r:embed="rId6"/>
          <a:stretch>
            <a:fillRect/>
          </a:stretch>
        </p:blipFill>
        <p:spPr>
          <a:xfrm>
            <a:off x="2241482" y="5548509"/>
            <a:ext cx="771670" cy="578008"/>
          </a:xfrm>
          <a:prstGeom prst="rect">
            <a:avLst/>
          </a:prstGeom>
        </p:spPr>
      </p:pic>
    </p:spTree>
    <p:extLst>
      <p:ext uri="{BB962C8B-B14F-4D97-AF65-F5344CB8AC3E}">
        <p14:creationId xmlns:p14="http://schemas.microsoft.com/office/powerpoint/2010/main" val="35253748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b="0" dirty="0" smtClean="0">
                <a:latin typeface="Calibri" charset="0"/>
                <a:ea typeface="Calibri" charset="0"/>
                <a:cs typeface="Calibri" charset="0"/>
              </a:rPr>
              <a:t>示例：分類</a:t>
            </a:r>
            <a:endParaRPr lang="en-US" sz="3600" b="0" dirty="0">
              <a:latin typeface="Calibri" charset="0"/>
              <a:ea typeface="Calibri" charset="0"/>
              <a:cs typeface="Calibri" charset="0"/>
            </a:endParaRPr>
          </a:p>
        </p:txBody>
      </p:sp>
      <p:sp>
        <p:nvSpPr>
          <p:cNvPr id="10" name="Rectangle 9"/>
          <p:cNvSpPr/>
          <p:nvPr/>
        </p:nvSpPr>
        <p:spPr>
          <a:xfrm>
            <a:off x="6416231" y="16764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2" name="Double Bracket 11"/>
          <p:cNvSpPr/>
          <p:nvPr/>
        </p:nvSpPr>
        <p:spPr>
          <a:xfrm>
            <a:off x="1796193" y="19410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p:txBody>
      </p:sp>
      <p:sp>
        <p:nvSpPr>
          <p:cNvPr id="14" name="Right Arrow 13"/>
          <p:cNvSpPr/>
          <p:nvPr/>
        </p:nvSpPr>
        <p:spPr>
          <a:xfrm>
            <a:off x="1241360" y="26675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591531" y="26675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6" name="Double Bracket 15"/>
          <p:cNvSpPr/>
          <p:nvPr/>
        </p:nvSpPr>
        <p:spPr>
          <a:xfrm>
            <a:off x="6531200" y="22848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0.25</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0.25</a:t>
            </a:r>
          </a:p>
          <a:p>
            <a:pPr algn="ctr" defTabSz="914400">
              <a:buClr>
                <a:srgbClr val="000000"/>
              </a:buClr>
              <a:buFont typeface="Arial"/>
              <a:buNone/>
            </a:pPr>
            <a:r>
              <a:rPr lang="en-US" sz="1400" kern="0" dirty="0" smtClean="0">
                <a:solidFill>
                  <a:srgbClr val="008E00"/>
                </a:solidFill>
                <a:sym typeface="Arial"/>
              </a:rPr>
              <a:t>0.25</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0.25</a:t>
            </a:r>
            <a:endParaRPr lang="en-US" sz="1400" kern="0" dirty="0" smtClean="0">
              <a:solidFill>
                <a:srgbClr val="008E00"/>
              </a:solidFill>
              <a:sym typeface="Arial"/>
            </a:endParaRPr>
          </a:p>
        </p:txBody>
      </p:sp>
      <p:sp>
        <p:nvSpPr>
          <p:cNvPr id="17" name="Right Arrow 16"/>
          <p:cNvSpPr/>
          <p:nvPr/>
        </p:nvSpPr>
        <p:spPr>
          <a:xfrm>
            <a:off x="6001578" y="26090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8" name="TextBox 17"/>
          <p:cNvSpPr txBox="1"/>
          <p:nvPr/>
        </p:nvSpPr>
        <p:spPr>
          <a:xfrm>
            <a:off x="7809531" y="2393967"/>
            <a:ext cx="591465" cy="1077218"/>
          </a:xfrm>
          <a:prstGeom prst="rect">
            <a:avLst/>
          </a:prstGeom>
          <a:noFill/>
        </p:spPr>
        <p:txBody>
          <a:bodyPr wrap="square" rtlCol="0">
            <a:spAutoFit/>
          </a:bodyPr>
          <a:lstStyle/>
          <a:p>
            <a:pPr defTabSz="914400">
              <a:buClr>
                <a:srgbClr val="000000"/>
              </a:buClr>
              <a:buFont typeface="Arial"/>
              <a:buNone/>
            </a:pPr>
            <a:r>
              <a:rPr lang="en-US" sz="1600" kern="0" dirty="0" smtClean="0">
                <a:solidFill>
                  <a:srgbClr val="000000"/>
                </a:solidFill>
                <a:ea typeface="Arial"/>
                <a:cs typeface="Arial"/>
                <a:sym typeface="Arial"/>
              </a:rPr>
              <a:t>cat</a:t>
            </a:r>
          </a:p>
          <a:p>
            <a:pPr defTabSz="914400">
              <a:buClr>
                <a:srgbClr val="000000"/>
              </a:buClr>
              <a:buFont typeface="Arial"/>
              <a:buNone/>
            </a:pPr>
            <a:r>
              <a:rPr lang="en-US" sz="1600" kern="0" dirty="0">
                <a:solidFill>
                  <a:srgbClr val="000000"/>
                </a:solidFill>
                <a:ea typeface="Arial"/>
                <a:cs typeface="Arial"/>
                <a:sym typeface="Arial"/>
              </a:rPr>
              <a:t>t</a:t>
            </a:r>
            <a:r>
              <a:rPr lang="en-US" sz="1600" kern="0" dirty="0" smtClean="0">
                <a:solidFill>
                  <a:srgbClr val="000000"/>
                </a:solidFill>
                <a:ea typeface="Arial"/>
                <a:cs typeface="Arial"/>
                <a:sym typeface="Arial"/>
              </a:rPr>
              <a:t>iger</a:t>
            </a:r>
          </a:p>
          <a:p>
            <a:pPr defTabSz="914400">
              <a:buClr>
                <a:srgbClr val="000000"/>
              </a:buClr>
              <a:buFont typeface="Arial"/>
              <a:buNone/>
            </a:pPr>
            <a:r>
              <a:rPr lang="en-US" sz="1600" kern="0" dirty="0">
                <a:solidFill>
                  <a:srgbClr val="000000"/>
                </a:solidFill>
                <a:ea typeface="Arial"/>
                <a:cs typeface="Arial"/>
                <a:sym typeface="Arial"/>
              </a:rPr>
              <a:t>d</a:t>
            </a:r>
            <a:r>
              <a:rPr lang="en-US" sz="1600" kern="0" dirty="0" smtClean="0">
                <a:solidFill>
                  <a:srgbClr val="000000"/>
                </a:solidFill>
                <a:ea typeface="Arial"/>
                <a:cs typeface="Arial"/>
                <a:sym typeface="Arial"/>
              </a:rPr>
              <a:t>og</a:t>
            </a:r>
          </a:p>
          <a:p>
            <a:pPr defTabSz="914400">
              <a:buClr>
                <a:srgbClr val="000000"/>
              </a:buClr>
              <a:buFont typeface="Arial"/>
              <a:buNone/>
            </a:pPr>
            <a:r>
              <a:rPr lang="en-US" sz="1600" kern="0" dirty="0" smtClean="0">
                <a:solidFill>
                  <a:srgbClr val="000000"/>
                </a:solidFill>
                <a:ea typeface="Arial"/>
                <a:cs typeface="Arial"/>
                <a:sym typeface="Arial"/>
              </a:rPr>
              <a:t>man</a:t>
            </a:r>
          </a:p>
        </p:txBody>
      </p:sp>
      <p:sp>
        <p:nvSpPr>
          <p:cNvPr id="19" name="TextBox 18"/>
          <p:cNvSpPr txBox="1"/>
          <p:nvPr/>
        </p:nvSpPr>
        <p:spPr>
          <a:xfrm>
            <a:off x="6467216" y="1787117"/>
            <a:ext cx="975267" cy="307777"/>
          </a:xfrm>
          <a:prstGeom prst="rect">
            <a:avLst/>
          </a:prstGeom>
          <a:noFill/>
          <a:ln>
            <a:noFill/>
          </a:ln>
        </p:spPr>
        <p:txBody>
          <a:bodyPr wrap="none" rtlCol="0">
            <a:spAutoFit/>
          </a:bodyPr>
          <a:lstStyle/>
          <a:p>
            <a:pPr defTabSz="914400">
              <a:buClr>
                <a:srgbClr val="000000"/>
              </a:buClr>
              <a:buFont typeface="Arial"/>
              <a:buNone/>
            </a:pPr>
            <a:r>
              <a:rPr lang="en-US" sz="1400" kern="0" dirty="0" smtClean="0">
                <a:solidFill>
                  <a:srgbClr val="FFFFFF"/>
                </a:solidFill>
                <a:ea typeface="Arial"/>
                <a:cs typeface="Arial"/>
                <a:sym typeface="Arial"/>
              </a:rPr>
              <a:t>Probability</a:t>
            </a:r>
            <a:endParaRPr lang="en-US" sz="1400" kern="0" dirty="0">
              <a:solidFill>
                <a:srgbClr val="FFFFFF"/>
              </a:solidFill>
              <a:ea typeface="Arial"/>
              <a:cs typeface="Arial"/>
              <a:sym typeface="Arial"/>
            </a:endParaRPr>
          </a:p>
        </p:txBody>
      </p:sp>
      <p:sp>
        <p:nvSpPr>
          <p:cNvPr id="20" name="TextBox 19"/>
          <p:cNvSpPr txBox="1"/>
          <p:nvPr/>
        </p:nvSpPr>
        <p:spPr>
          <a:xfrm>
            <a:off x="7493468" y="1679396"/>
            <a:ext cx="1564934" cy="523220"/>
          </a:xfrm>
          <a:prstGeom prst="rect">
            <a:avLst/>
          </a:prstGeom>
          <a:noFill/>
          <a:ln>
            <a:noFill/>
          </a:ln>
        </p:spPr>
        <p:txBody>
          <a:bodyPr wrap="square" rtlCol="0">
            <a:spAutoFit/>
          </a:bodyPr>
          <a:lstStyle/>
          <a:p>
            <a:pPr algn="ctr" defTabSz="914400">
              <a:buClr>
                <a:srgbClr val="000000"/>
              </a:buClr>
              <a:buFont typeface="Arial"/>
              <a:buNone/>
            </a:pPr>
            <a:r>
              <a:rPr lang="en-US" sz="1400" kern="0" dirty="0" smtClean="0">
                <a:solidFill>
                  <a:srgbClr val="FFFFFF"/>
                </a:solidFill>
                <a:ea typeface="Arial"/>
                <a:cs typeface="Arial"/>
                <a:sym typeface="Arial"/>
              </a:rPr>
              <a:t>that the picture</a:t>
            </a:r>
          </a:p>
          <a:p>
            <a:pPr marL="6350" algn="ctr" defTabSz="914400">
              <a:buClr>
                <a:srgbClr val="000000"/>
              </a:buClr>
              <a:buFont typeface="Arial"/>
              <a:buNone/>
            </a:pPr>
            <a:r>
              <a:rPr lang="en-US" sz="1400" kern="0" dirty="0" smtClean="0">
                <a:solidFill>
                  <a:srgbClr val="FFFFFF"/>
                </a:solidFill>
                <a:ea typeface="Arial"/>
                <a:cs typeface="Arial"/>
                <a:sym typeface="Arial"/>
              </a:rPr>
              <a:t> is a </a:t>
            </a:r>
            <a:r>
              <a:rPr lang="is-IS" sz="1400" kern="0" dirty="0" smtClean="0">
                <a:solidFill>
                  <a:srgbClr val="FFFFFF"/>
                </a:solidFill>
                <a:ea typeface="Arial"/>
                <a:cs typeface="Arial"/>
                <a:sym typeface="Arial"/>
              </a:rPr>
              <a:t>…</a:t>
            </a:r>
            <a:endParaRPr lang="en-US" sz="1400" kern="0" dirty="0">
              <a:solidFill>
                <a:srgbClr val="FFFFFF"/>
              </a:solidFill>
              <a:ea typeface="Arial"/>
              <a:cs typeface="Arial"/>
              <a:sym typeface="Arial"/>
            </a:endParaRPr>
          </a:p>
        </p:txBody>
      </p:sp>
      <p:pic>
        <p:nvPicPr>
          <p:cNvPr id="3" name="Picture 2"/>
          <p:cNvPicPr>
            <a:picLocks noChangeAspect="1"/>
          </p:cNvPicPr>
          <p:nvPr/>
        </p:nvPicPr>
        <p:blipFill>
          <a:blip r:embed="rId2"/>
          <a:stretch>
            <a:fillRect/>
          </a:stretch>
        </p:blipFill>
        <p:spPr>
          <a:xfrm>
            <a:off x="3087204" y="1795231"/>
            <a:ext cx="2901694" cy="2352261"/>
          </a:xfrm>
          <a:prstGeom prst="rect">
            <a:avLst/>
          </a:prstGeom>
        </p:spPr>
      </p:pic>
      <p:sp>
        <p:nvSpPr>
          <p:cNvPr id="5" name="矩形圖說文字 4"/>
          <p:cNvSpPr/>
          <p:nvPr/>
        </p:nvSpPr>
        <p:spPr>
          <a:xfrm>
            <a:off x="6709483" y="3768676"/>
            <a:ext cx="1268715" cy="617323"/>
          </a:xfrm>
          <a:prstGeom prst="wedgeRectCallout">
            <a:avLst>
              <a:gd name="adj1" fmla="val -34679"/>
              <a:gd name="adj2" fmla="val -82833"/>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400">
              <a:buClr>
                <a:srgbClr val="000000"/>
              </a:buClr>
              <a:buFont typeface="Arial"/>
              <a:buNone/>
            </a:pPr>
            <a:r>
              <a:rPr lang="zh-CN" altLang="en-US" sz="2800" kern="0" dirty="0" smtClean="0">
                <a:solidFill>
                  <a:srgbClr val="008E00"/>
                </a:solidFill>
                <a:latin typeface="Microsoft JhengHei UI" panose="020B0604030504040204" pitchFamily="34" charset="-120"/>
                <a:ea typeface="Microsoft JhengHei UI" panose="020B0604030504040204" pitchFamily="34" charset="-120"/>
                <a:sym typeface="Arial"/>
              </a:rPr>
              <a:t>瞎猜</a:t>
            </a:r>
            <a:endParaRPr lang="zh-HK" altLang="en-US" sz="2800" kern="0" dirty="0">
              <a:solidFill>
                <a:srgbClr val="008E00"/>
              </a:solidFill>
              <a:latin typeface="Microsoft JhengHei UI" panose="020B0604030504040204" pitchFamily="34" charset="-120"/>
              <a:ea typeface="Microsoft JhengHei UI" panose="020B0604030504040204" pitchFamily="34" charset="-120"/>
              <a:sym typeface="Arial"/>
            </a:endParaRPr>
          </a:p>
        </p:txBody>
      </p:sp>
      <p:sp>
        <p:nvSpPr>
          <p:cNvPr id="23" name="Double Bracket 15"/>
          <p:cNvSpPr/>
          <p:nvPr/>
        </p:nvSpPr>
        <p:spPr>
          <a:xfrm>
            <a:off x="6531200" y="5117291"/>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a:t>
            </a:r>
            <a:endParaRPr lang="en-US" sz="1400" kern="0" dirty="0" smtClean="0">
              <a:solidFill>
                <a:srgbClr val="008E00"/>
              </a:solidFill>
              <a:sym typeface="Arial"/>
            </a:endParaRPr>
          </a:p>
        </p:txBody>
      </p:sp>
      <p:sp>
        <p:nvSpPr>
          <p:cNvPr id="24" name="TextBox 17"/>
          <p:cNvSpPr txBox="1"/>
          <p:nvPr/>
        </p:nvSpPr>
        <p:spPr>
          <a:xfrm>
            <a:off x="7809531" y="5226382"/>
            <a:ext cx="591465" cy="1077218"/>
          </a:xfrm>
          <a:prstGeom prst="rect">
            <a:avLst/>
          </a:prstGeom>
          <a:noFill/>
        </p:spPr>
        <p:txBody>
          <a:bodyPr wrap="square" rtlCol="0">
            <a:spAutoFit/>
          </a:bodyPr>
          <a:lstStyle/>
          <a:p>
            <a:pPr defTabSz="914400">
              <a:buClr>
                <a:srgbClr val="000000"/>
              </a:buClr>
              <a:buFont typeface="Arial"/>
              <a:buNone/>
            </a:pPr>
            <a:r>
              <a:rPr lang="en-US" sz="1600" kern="0" dirty="0" smtClean="0">
                <a:solidFill>
                  <a:srgbClr val="000000"/>
                </a:solidFill>
                <a:ea typeface="Arial"/>
                <a:cs typeface="Arial"/>
                <a:sym typeface="Arial"/>
              </a:rPr>
              <a:t>cat</a:t>
            </a:r>
          </a:p>
          <a:p>
            <a:pPr defTabSz="914400">
              <a:buClr>
                <a:srgbClr val="000000"/>
              </a:buClr>
              <a:buFont typeface="Arial"/>
              <a:buNone/>
            </a:pPr>
            <a:r>
              <a:rPr lang="en-US" sz="1600" kern="0" dirty="0">
                <a:solidFill>
                  <a:srgbClr val="000000"/>
                </a:solidFill>
                <a:ea typeface="Arial"/>
                <a:cs typeface="Arial"/>
                <a:sym typeface="Arial"/>
              </a:rPr>
              <a:t>t</a:t>
            </a:r>
            <a:r>
              <a:rPr lang="en-US" sz="1600" kern="0" dirty="0" smtClean="0">
                <a:solidFill>
                  <a:srgbClr val="000000"/>
                </a:solidFill>
                <a:ea typeface="Arial"/>
                <a:cs typeface="Arial"/>
                <a:sym typeface="Arial"/>
              </a:rPr>
              <a:t>iger</a:t>
            </a:r>
          </a:p>
          <a:p>
            <a:pPr defTabSz="914400">
              <a:buClr>
                <a:srgbClr val="000000"/>
              </a:buClr>
              <a:buFont typeface="Arial"/>
              <a:buNone/>
            </a:pPr>
            <a:r>
              <a:rPr lang="en-US" sz="1600" kern="0" dirty="0">
                <a:solidFill>
                  <a:srgbClr val="000000"/>
                </a:solidFill>
                <a:ea typeface="Arial"/>
                <a:cs typeface="Arial"/>
                <a:sym typeface="Arial"/>
              </a:rPr>
              <a:t>d</a:t>
            </a:r>
            <a:r>
              <a:rPr lang="en-US" sz="1600" kern="0" dirty="0" smtClean="0">
                <a:solidFill>
                  <a:srgbClr val="000000"/>
                </a:solidFill>
                <a:ea typeface="Arial"/>
                <a:cs typeface="Arial"/>
                <a:sym typeface="Arial"/>
              </a:rPr>
              <a:t>og</a:t>
            </a:r>
          </a:p>
          <a:p>
            <a:pPr defTabSz="914400">
              <a:buClr>
                <a:srgbClr val="000000"/>
              </a:buClr>
              <a:buFont typeface="Arial"/>
              <a:buNone/>
            </a:pPr>
            <a:r>
              <a:rPr lang="en-US" sz="1600" kern="0" dirty="0" smtClean="0">
                <a:solidFill>
                  <a:srgbClr val="000000"/>
                </a:solidFill>
                <a:ea typeface="Arial"/>
                <a:cs typeface="Arial"/>
                <a:sym typeface="Arial"/>
              </a:rPr>
              <a:t>man</a:t>
            </a:r>
          </a:p>
        </p:txBody>
      </p:sp>
      <p:pic>
        <p:nvPicPr>
          <p:cNvPr id="25" name="圖片 24"/>
          <p:cNvPicPr>
            <a:picLocks noChangeAspect="1"/>
          </p:cNvPicPr>
          <p:nvPr/>
        </p:nvPicPr>
        <p:blipFill>
          <a:blip r:embed="rId3"/>
          <a:stretch>
            <a:fillRect/>
          </a:stretch>
        </p:blipFill>
        <p:spPr>
          <a:xfrm>
            <a:off x="180421" y="2460454"/>
            <a:ext cx="979919" cy="678685"/>
          </a:xfrm>
          <a:prstGeom prst="rect">
            <a:avLst/>
          </a:prstGeom>
        </p:spPr>
      </p:pic>
      <p:sp>
        <p:nvSpPr>
          <p:cNvPr id="4" name="矩形 3"/>
          <p:cNvSpPr/>
          <p:nvPr/>
        </p:nvSpPr>
        <p:spPr>
          <a:xfrm>
            <a:off x="3274520" y="1397711"/>
            <a:ext cx="2492990" cy="369332"/>
          </a:xfrm>
          <a:prstGeom prst="rect">
            <a:avLst/>
          </a:prstGeom>
        </p:spPr>
        <p:txBody>
          <a:bodyPr wrap="none">
            <a:spAutoFit/>
          </a:bodyPr>
          <a:lstStyle/>
          <a:p>
            <a:pPr algn="ctr">
              <a:buClr>
                <a:srgbClr val="000000"/>
              </a:buClr>
            </a:pPr>
            <a:r>
              <a:rPr lang="zh-CN" altLang="en-US" kern="0" dirty="0" smtClean="0">
                <a:solidFill>
                  <a:srgbClr val="008E00"/>
                </a:solidFill>
                <a:latin typeface="Microsoft JhengHei UI" panose="020B0604030504040204" pitchFamily="34" charset="-120"/>
                <a:ea typeface="Microsoft JhengHei UI" panose="020B0604030504040204" pitchFamily="34" charset="-120"/>
                <a:sym typeface="Arial"/>
              </a:rPr>
              <a:t>未經訓練的類神經網路</a:t>
            </a:r>
            <a:endParaRPr lang="zh-HK" altLang="en-US" kern="0" dirty="0">
              <a:solidFill>
                <a:srgbClr val="008E00"/>
              </a:solidFill>
              <a:latin typeface="Microsoft JhengHei UI" panose="020B0604030504040204" pitchFamily="34" charset="-120"/>
              <a:ea typeface="Microsoft JhengHei UI" panose="020B0604030504040204" pitchFamily="34" charset="-120"/>
              <a:sym typeface="Arial"/>
            </a:endParaRPr>
          </a:p>
        </p:txBody>
      </p:sp>
      <p:sp>
        <p:nvSpPr>
          <p:cNvPr id="7" name="弧形箭號 (上彎) 6"/>
          <p:cNvSpPr/>
          <p:nvPr/>
        </p:nvSpPr>
        <p:spPr>
          <a:xfrm rot="1312616" flipH="1">
            <a:off x="3060972" y="4301558"/>
            <a:ext cx="1514764" cy="7204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27" name="弧形箭號 (上彎) 26"/>
          <p:cNvSpPr/>
          <p:nvPr/>
        </p:nvSpPr>
        <p:spPr>
          <a:xfrm rot="2125881" flipH="1">
            <a:off x="4720060" y="4661764"/>
            <a:ext cx="1514764" cy="7204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28" name="矩形 27"/>
          <p:cNvSpPr/>
          <p:nvPr/>
        </p:nvSpPr>
        <p:spPr>
          <a:xfrm>
            <a:off x="4018002" y="5184635"/>
            <a:ext cx="1107996" cy="646331"/>
          </a:xfrm>
          <a:prstGeom prst="rect">
            <a:avLst/>
          </a:prstGeom>
        </p:spPr>
        <p:txBody>
          <a:bodyPr wrap="none">
            <a:spAutoFit/>
          </a:bodyPr>
          <a:lstStyle/>
          <a:p>
            <a:pPr algn="ctr">
              <a:buClr>
                <a:srgbClr val="000000"/>
              </a:buClr>
            </a:pPr>
            <a:r>
              <a:rPr lang="zh-CN" altLang="en-US" kern="0" dirty="0" smtClean="0">
                <a:solidFill>
                  <a:srgbClr val="008E00"/>
                </a:solidFill>
                <a:latin typeface="Microsoft JhengHei UI" panose="020B0604030504040204" pitchFamily="34" charset="-120"/>
                <a:ea typeface="Microsoft JhengHei UI" panose="020B0604030504040204" pitchFamily="34" charset="-120"/>
                <a:sym typeface="Arial"/>
              </a:rPr>
              <a:t>反向傳播</a:t>
            </a:r>
            <a:endParaRPr lang="en-US" altLang="zh-CN" kern="0" dirty="0" smtClean="0">
              <a:solidFill>
                <a:srgbClr val="008E00"/>
              </a:solidFill>
              <a:latin typeface="Microsoft JhengHei UI" panose="020B0604030504040204" pitchFamily="34" charset="-120"/>
              <a:ea typeface="Microsoft JhengHei UI" panose="020B0604030504040204" pitchFamily="34" charset="-120"/>
              <a:sym typeface="Arial"/>
            </a:endParaRPr>
          </a:p>
          <a:p>
            <a:pPr algn="ctr">
              <a:buClr>
                <a:srgbClr val="000000"/>
              </a:buClr>
            </a:pPr>
            <a:r>
              <a:rPr lang="zh-CN" altLang="en-US" kern="0" dirty="0" smtClean="0">
                <a:solidFill>
                  <a:srgbClr val="008E00"/>
                </a:solidFill>
                <a:latin typeface="Microsoft JhengHei UI" panose="020B0604030504040204" pitchFamily="34" charset="-120"/>
                <a:ea typeface="Microsoft JhengHei UI" panose="020B0604030504040204" pitchFamily="34" charset="-120"/>
                <a:sym typeface="Arial"/>
              </a:rPr>
              <a:t>調整權值</a:t>
            </a:r>
            <a:endParaRPr lang="zh-HK" altLang="en-US" kern="0" dirty="0">
              <a:solidFill>
                <a:srgbClr val="008E00"/>
              </a:solidFill>
              <a:latin typeface="Microsoft JhengHei UI" panose="020B0604030504040204" pitchFamily="34" charset="-120"/>
              <a:ea typeface="Microsoft JhengHei UI" panose="020B0604030504040204" pitchFamily="34" charset="-120"/>
              <a:sym typeface="Arial"/>
            </a:endParaRPr>
          </a:p>
        </p:txBody>
      </p:sp>
    </p:spTree>
    <p:extLst>
      <p:ext uri="{BB962C8B-B14F-4D97-AF65-F5344CB8AC3E}">
        <p14:creationId xmlns:p14="http://schemas.microsoft.com/office/powerpoint/2010/main" val="56188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p:bldP spid="19" grpId="0"/>
      <p:bldP spid="20" grpId="0"/>
      <p:bldP spid="5" grpId="0" animBg="1"/>
      <p:bldP spid="23" grpId="0" animBg="1"/>
      <p:bldP spid="24" grpId="0"/>
      <p:bldP spid="4" grpId="0"/>
      <p:bldP spid="7" grpId="0" animBg="1"/>
      <p:bldP spid="27"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017" y="2833257"/>
            <a:ext cx="2789382" cy="1625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4800" b="1" dirty="0" smtClean="0">
                <a:latin typeface="Microsoft JhengHei UI" panose="020B0604030504040204" pitchFamily="34" charset="-120"/>
                <a:ea typeface="Microsoft JhengHei UI" panose="020B0604030504040204" pitchFamily="34" charset="-120"/>
              </a:rPr>
              <a:t>數據</a:t>
            </a:r>
            <a:endParaRPr lang="zh-HK" altLang="en-US" sz="4800" b="1" dirty="0">
              <a:latin typeface="Microsoft JhengHei UI" panose="020B0604030504040204" pitchFamily="34" charset="-120"/>
              <a:ea typeface="Microsoft JhengHei UI" panose="020B0604030504040204" pitchFamily="34" charset="-120"/>
            </a:endParaRPr>
          </a:p>
        </p:txBody>
      </p:sp>
      <p:sp>
        <p:nvSpPr>
          <p:cNvPr id="3" name="矩形 2"/>
          <p:cNvSpPr/>
          <p:nvPr/>
        </p:nvSpPr>
        <p:spPr>
          <a:xfrm>
            <a:off x="3154218" y="2833257"/>
            <a:ext cx="2789382" cy="1625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4800" b="1" dirty="0" smtClean="0">
                <a:latin typeface="Microsoft JhengHei UI" panose="020B0604030504040204" pitchFamily="34" charset="-120"/>
                <a:ea typeface="Microsoft JhengHei UI" panose="020B0604030504040204" pitchFamily="34" charset="-120"/>
              </a:rPr>
              <a:t>機器</a:t>
            </a:r>
            <a:endParaRPr lang="zh-HK" altLang="en-US" sz="4800" b="1" dirty="0">
              <a:latin typeface="Microsoft JhengHei UI" panose="020B0604030504040204" pitchFamily="34" charset="-120"/>
              <a:ea typeface="Microsoft JhengHei UI" panose="020B0604030504040204" pitchFamily="34" charset="-120"/>
            </a:endParaRPr>
          </a:p>
        </p:txBody>
      </p:sp>
      <p:sp>
        <p:nvSpPr>
          <p:cNvPr id="4" name="矩形 3"/>
          <p:cNvSpPr/>
          <p:nvPr/>
        </p:nvSpPr>
        <p:spPr>
          <a:xfrm>
            <a:off x="6151419" y="2833257"/>
            <a:ext cx="2789382" cy="1625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800" b="1" dirty="0" smtClean="0">
                <a:latin typeface="Microsoft JhengHei UI" panose="020B0604030504040204" pitchFamily="34" charset="-120"/>
                <a:ea typeface="Microsoft JhengHei UI" panose="020B0604030504040204" pitchFamily="34" charset="-120"/>
              </a:rPr>
              <a:t>算法</a:t>
            </a:r>
            <a:endParaRPr lang="zh-HK" altLang="en-US" sz="4800" b="1" dirty="0">
              <a:latin typeface="Microsoft JhengHei UI" panose="020B0604030504040204" pitchFamily="34" charset="-120"/>
              <a:ea typeface="Microsoft JhengHei UI" panose="020B0604030504040204" pitchFamily="34" charset="-120"/>
            </a:endParaRPr>
          </a:p>
        </p:txBody>
      </p:sp>
      <p:sp>
        <p:nvSpPr>
          <p:cNvPr id="5" name="標題 4"/>
          <p:cNvSpPr>
            <a:spLocks noGrp="1"/>
          </p:cNvSpPr>
          <p:nvPr>
            <p:ph type="title"/>
          </p:nvPr>
        </p:nvSpPr>
        <p:spPr/>
        <p:txBody>
          <a:bodyPr/>
          <a:lstStyle/>
          <a:p>
            <a:r>
              <a:rPr lang="zh-CN" altLang="en-US" dirty="0" smtClean="0">
                <a:latin typeface="Microsoft JhengHei UI" panose="020B0604030504040204" pitchFamily="34" charset="-120"/>
                <a:ea typeface="Microsoft JhengHei UI" panose="020B0604030504040204" pitchFamily="34" charset="-120"/>
              </a:rPr>
              <a:t>深度學習的三大重點</a:t>
            </a:r>
            <a:endParaRPr lang="zh-HK"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1961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latin typeface="Microsoft JhengHei UI" panose="020B0604030504040204" pitchFamily="34" charset="-120"/>
                <a:ea typeface="Microsoft JhengHei UI" panose="020B0604030504040204" pitchFamily="34" charset="-120"/>
              </a:rPr>
              <a:t>大綱</a:t>
            </a:r>
            <a:endParaRPr lang="zh-HK" altLang="en-US" dirty="0">
              <a:latin typeface="Microsoft JhengHei UI" panose="020B0604030504040204" pitchFamily="34" charset="-120"/>
              <a:ea typeface="Microsoft JhengHei UI" panose="020B0604030504040204" pitchFamily="34" charset="-120"/>
            </a:endParaRPr>
          </a:p>
        </p:txBody>
      </p:sp>
      <p:sp>
        <p:nvSpPr>
          <p:cNvPr id="3" name="內容版面配置區 2"/>
          <p:cNvSpPr>
            <a:spLocks noGrp="1"/>
          </p:cNvSpPr>
          <p:nvPr>
            <p:ph idx="1"/>
          </p:nvPr>
        </p:nvSpPr>
        <p:spPr/>
        <p:txBody>
          <a:bodyPr>
            <a:normAutofit/>
          </a:bodyPr>
          <a:lstStyle/>
          <a:p>
            <a:pPr marL="514350" indent="-514350" algn="just">
              <a:buFont typeface="+mj-lt"/>
              <a:buAutoNum type="arabicPeriod"/>
            </a:pPr>
            <a:r>
              <a:rPr lang="zh-CN" altLang="en-US" b="1" dirty="0" smtClean="0">
                <a:solidFill>
                  <a:schemeClr val="accent2"/>
                </a:solidFill>
                <a:ea typeface="Microsoft JhengHei UI" panose="020B0604030504040204" pitchFamily="34" charset="-120"/>
              </a:rPr>
              <a:t>自我介紹</a:t>
            </a:r>
            <a:r>
              <a:rPr lang="zh-CN" altLang="en-US" dirty="0" smtClean="0">
                <a:ea typeface="Microsoft JhengHei UI" panose="020B0604030504040204" pitchFamily="34" charset="-120"/>
              </a:rPr>
              <a:t>：關於講者</a:t>
            </a:r>
            <a:endParaRPr lang="en-US" altLang="zh-CN" dirty="0" smtClean="0">
              <a:ea typeface="Microsoft JhengHei UI" panose="020B0604030504040204" pitchFamily="34" charset="-120"/>
            </a:endParaRPr>
          </a:p>
          <a:p>
            <a:pPr marL="514350" indent="-514350" algn="just">
              <a:buFont typeface="+mj-lt"/>
              <a:buAutoNum type="arabicPeriod"/>
            </a:pPr>
            <a:r>
              <a:rPr lang="zh-CN" altLang="en-US" b="1" dirty="0" smtClean="0">
                <a:solidFill>
                  <a:schemeClr val="accent5"/>
                </a:solidFill>
                <a:ea typeface="Microsoft JhengHei UI" panose="020B0604030504040204" pitchFamily="34" charset="-120"/>
              </a:rPr>
              <a:t>重要概念</a:t>
            </a:r>
            <a:r>
              <a:rPr lang="zh-CN" altLang="en-US" dirty="0" smtClean="0">
                <a:ea typeface="Microsoft JhengHei UI" panose="020B0604030504040204" pitchFamily="34" charset="-120"/>
              </a:rPr>
              <a:t>：深度學習與類神經網路</a:t>
            </a:r>
            <a:endParaRPr lang="en-US" altLang="zh-CN" dirty="0" smtClean="0">
              <a:ea typeface="Microsoft JhengHei UI" panose="020B0604030504040204" pitchFamily="34" charset="-120"/>
            </a:endParaRPr>
          </a:p>
          <a:p>
            <a:pPr marL="514350" indent="-514350" algn="just">
              <a:buFont typeface="+mj-lt"/>
              <a:buAutoNum type="arabicPeriod"/>
            </a:pPr>
            <a:r>
              <a:rPr lang="zh-CN" altLang="en-US" b="1" dirty="0" smtClean="0">
                <a:solidFill>
                  <a:schemeClr val="accent1">
                    <a:lumMod val="75000"/>
                  </a:schemeClr>
                </a:solidFill>
                <a:ea typeface="Microsoft JhengHei UI" panose="020B0604030504040204" pitchFamily="34" charset="-120"/>
              </a:rPr>
              <a:t>類神經網路在語言科技的應用</a:t>
            </a:r>
            <a:r>
              <a:rPr lang="en-US" altLang="zh-HK" dirty="0" smtClean="0">
                <a:ea typeface="Microsoft JhengHei UI" panose="020B0604030504040204" pitchFamily="34" charset="-120"/>
              </a:rPr>
              <a:t>: </a:t>
            </a:r>
            <a:r>
              <a:rPr lang="zh-CN" altLang="en-US" dirty="0" smtClean="0">
                <a:ea typeface="Microsoft JhengHei UI" panose="020B0604030504040204" pitchFamily="34" charset="-120"/>
              </a:rPr>
              <a:t>以機器翻譯為例</a:t>
            </a:r>
            <a:endParaRPr lang="en-US" altLang="zh-CN" dirty="0" smtClean="0">
              <a:ea typeface="Microsoft JhengHei UI" panose="020B0604030504040204" pitchFamily="34" charset="-120"/>
            </a:endParaRPr>
          </a:p>
          <a:p>
            <a:pPr marL="514350" indent="-514350" algn="just">
              <a:buFont typeface="+mj-lt"/>
              <a:buAutoNum type="arabicPeriod"/>
            </a:pPr>
            <a:r>
              <a:rPr lang="zh-CN" altLang="en-US" b="1" dirty="0" smtClean="0">
                <a:solidFill>
                  <a:schemeClr val="accent4"/>
                </a:solidFill>
                <a:ea typeface="Microsoft JhengHei UI" panose="020B0604030504040204" pitchFamily="34" charset="-120"/>
              </a:rPr>
              <a:t>實作</a:t>
            </a:r>
            <a:r>
              <a:rPr lang="zh-CN" altLang="en-US" b="1" dirty="0" smtClean="0">
                <a:ea typeface="Microsoft JhengHei UI" panose="020B0604030504040204" pitchFamily="34" charset="-120"/>
              </a:rPr>
              <a:t>：</a:t>
            </a:r>
            <a:r>
              <a:rPr lang="zh-CN" altLang="en-US" dirty="0" smtClean="0">
                <a:ea typeface="Microsoft JhengHei UI" panose="020B0604030504040204" pitchFamily="34" charset="-120"/>
              </a:rPr>
              <a:t>用</a:t>
            </a:r>
            <a:r>
              <a:rPr lang="en-US" altLang="zh-CN" dirty="0" smtClean="0">
                <a:ea typeface="Microsoft JhengHei UI" panose="020B0604030504040204" pitchFamily="34" charset="-120"/>
              </a:rPr>
              <a:t>Python</a:t>
            </a:r>
            <a:r>
              <a:rPr lang="zh-CN" altLang="en-US" dirty="0" smtClean="0">
                <a:ea typeface="Microsoft JhengHei UI" panose="020B0604030504040204" pitchFamily="34" charset="-120"/>
              </a:rPr>
              <a:t>寫一個簡單的類神經網路機器翻譯系統</a:t>
            </a:r>
            <a:endParaRPr lang="en-US" altLang="zh-HK" dirty="0" smtClean="0">
              <a:ea typeface="Microsoft JhengHei UI" panose="020B0604030504040204" pitchFamily="34" charset="-120"/>
            </a:endParaRPr>
          </a:p>
        </p:txBody>
      </p:sp>
    </p:spTree>
    <p:extLst>
      <p:ext uri="{BB962C8B-B14F-4D97-AF65-F5344CB8AC3E}">
        <p14:creationId xmlns:p14="http://schemas.microsoft.com/office/powerpoint/2010/main" val="19223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208245" y="3037651"/>
            <a:ext cx="3005951" cy="769441"/>
          </a:xfrm>
          <a:prstGeom prst="rect">
            <a:avLst/>
          </a:prstGeom>
          <a:noFill/>
        </p:spPr>
        <p:txBody>
          <a:bodyPr wrap="none" rtlCol="0">
            <a:spAutoFit/>
          </a:bodyPr>
          <a:lstStyle/>
          <a:p>
            <a:r>
              <a:rPr lang="zh-CN" altLang="en-US" sz="4400" dirty="0" smtClean="0">
                <a:ea typeface="Microsoft JhengHei UI" panose="020B0604030504040204" pitchFamily="34" charset="-120"/>
              </a:rPr>
              <a:t>圖形處理器</a:t>
            </a:r>
            <a:endParaRPr lang="zh-HK" altLang="en-US" sz="4400" dirty="0">
              <a:ea typeface="Microsoft JhengHei UI" panose="020B0604030504040204" pitchFamily="34" charset="-120"/>
            </a:endParaRPr>
          </a:p>
        </p:txBody>
      </p:sp>
    </p:spTree>
    <p:extLst>
      <p:ext uri="{BB962C8B-B14F-4D97-AF65-F5344CB8AC3E}">
        <p14:creationId xmlns:p14="http://schemas.microsoft.com/office/powerpoint/2010/main" val="2259796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pPr algn="just"/>
            <a:r>
              <a:rPr lang="zh-CN" altLang="en-US" dirty="0" smtClean="0">
                <a:latin typeface="Microsoft JhengHei UI" panose="020B0604030504040204" pitchFamily="34" charset="-120"/>
                <a:ea typeface="Microsoft JhengHei UI" panose="020B0604030504040204" pitchFamily="34" charset="-120"/>
              </a:rPr>
              <a:t>類神經網路在語言科技的應用</a:t>
            </a:r>
            <a:endParaRPr lang="en-US" altLang="zh-HK"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28234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29244" y="2977080"/>
            <a:ext cx="4493538"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以機器翻譯為例</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948228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02943" y="2977080"/>
            <a:ext cx="5724644"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先看例子，再講理論</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34248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Shape 151"/>
          <p:cNvSpPr txBox="1">
            <a:spLocks noGrp="1"/>
          </p:cNvSpPr>
          <p:nvPr>
            <p:ph type="body" idx="4294967295"/>
          </p:nvPr>
        </p:nvSpPr>
        <p:spPr>
          <a:xfrm>
            <a:off x="4155209" y="4067031"/>
            <a:ext cx="4610100" cy="741363"/>
          </a:xfrm>
          <a:prstGeom prst="rect">
            <a:avLst/>
          </a:prstGeom>
          <a:ln>
            <a:noFill/>
          </a:ln>
        </p:spPr>
        <p:txBody>
          <a:bodyPr spcFirstLastPara="1" wrap="square" lIns="91425" tIns="91425" rIns="91425" bIns="91425" anchor="t" anchorCtr="0">
            <a:noAutofit/>
          </a:bodyPr>
          <a:lstStyle/>
          <a:p>
            <a:pPr marL="76200" lvl="0" indent="0">
              <a:buSzPts val="2400"/>
              <a:buNone/>
            </a:pPr>
            <a:r>
              <a:rPr lang="en-US" altLang="zh-HK" sz="2000" dirty="0">
                <a:latin typeface="+mn-lt"/>
              </a:rPr>
              <a:t>(</a:t>
            </a:r>
            <a:r>
              <a:rPr lang="en-US" altLang="zh-HK" sz="2000" dirty="0" smtClean="0">
                <a:latin typeface="+mn-lt"/>
                <a:hlinkClick r:id="rId3"/>
              </a:rPr>
              <a:t>http</a:t>
            </a:r>
            <a:r>
              <a:rPr lang="en-US" altLang="zh-HK" sz="2000" dirty="0">
                <a:latin typeface="+mn-lt"/>
                <a:hlinkClick r:id="rId3"/>
              </a:rPr>
              <a:t>://</a:t>
            </a:r>
            <a:r>
              <a:rPr lang="en-US" altLang="zh-HK" sz="2000" dirty="0" smtClean="0">
                <a:latin typeface="+mn-lt"/>
                <a:hlinkClick r:id="rId3"/>
              </a:rPr>
              <a:t>aclweb.org/anthology/D17-1149</a:t>
            </a:r>
            <a:r>
              <a:rPr lang="en-US" altLang="zh-HK" sz="2000" dirty="0" smtClean="0">
                <a:latin typeface="+mn-lt"/>
              </a:rPr>
              <a:t>)</a:t>
            </a:r>
            <a:endParaRPr sz="2000" dirty="0">
              <a:solidFill>
                <a:schemeClr val="dk1"/>
              </a:solidFill>
              <a:latin typeface="+mn-lt"/>
            </a:endParaRPr>
          </a:p>
        </p:txBody>
      </p:sp>
      <p:pic>
        <p:nvPicPr>
          <p:cNvPr id="2" name="圖片 1"/>
          <p:cNvPicPr>
            <a:picLocks noChangeAspect="1"/>
          </p:cNvPicPr>
          <p:nvPr/>
        </p:nvPicPr>
        <p:blipFill>
          <a:blip r:embed="rId4"/>
          <a:stretch>
            <a:fillRect/>
          </a:stretch>
        </p:blipFill>
        <p:spPr>
          <a:xfrm>
            <a:off x="1011182" y="481080"/>
            <a:ext cx="3068402" cy="2264064"/>
          </a:xfrm>
          <a:prstGeom prst="rect">
            <a:avLst/>
          </a:prstGeom>
        </p:spPr>
      </p:pic>
      <p:pic>
        <p:nvPicPr>
          <p:cNvPr id="3" name="圖片 2"/>
          <p:cNvPicPr>
            <a:picLocks noChangeAspect="1"/>
          </p:cNvPicPr>
          <p:nvPr/>
        </p:nvPicPr>
        <p:blipFill>
          <a:blip r:embed="rId5"/>
          <a:stretch>
            <a:fillRect/>
          </a:stretch>
        </p:blipFill>
        <p:spPr>
          <a:xfrm>
            <a:off x="1011182" y="2745144"/>
            <a:ext cx="3068402" cy="3687983"/>
          </a:xfrm>
          <a:prstGeom prst="rect">
            <a:avLst/>
          </a:prstGeom>
        </p:spPr>
      </p:pic>
      <p:pic>
        <p:nvPicPr>
          <p:cNvPr id="4" name="圖片 3"/>
          <p:cNvPicPr>
            <a:picLocks noChangeAspect="1"/>
          </p:cNvPicPr>
          <p:nvPr/>
        </p:nvPicPr>
        <p:blipFill>
          <a:blip r:embed="rId6"/>
          <a:stretch>
            <a:fillRect/>
          </a:stretch>
        </p:blipFill>
        <p:spPr>
          <a:xfrm>
            <a:off x="4379757" y="365055"/>
            <a:ext cx="2847975" cy="3514725"/>
          </a:xfrm>
          <a:prstGeom prst="rect">
            <a:avLst/>
          </a:prstGeom>
        </p:spPr>
      </p:pic>
    </p:spTree>
    <p:extLst>
      <p:ext uri="{BB962C8B-B14F-4D97-AF65-F5344CB8AC3E}">
        <p14:creationId xmlns:p14="http://schemas.microsoft.com/office/powerpoint/2010/main" val="1699052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66406" y="2977080"/>
            <a:ext cx="5109091"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兩個財經翻譯工具</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84464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9527" y="1785016"/>
            <a:ext cx="8294255" cy="42186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Title 1"/>
          <p:cNvSpPr>
            <a:spLocks noGrp="1"/>
          </p:cNvSpPr>
          <p:nvPr>
            <p:ph type="title"/>
          </p:nvPr>
        </p:nvSpPr>
        <p:spPr/>
        <p:txBody>
          <a:bodyPr>
            <a:normAutofit/>
          </a:bodyPr>
          <a:lstStyle/>
          <a:p>
            <a:r>
              <a:rPr lang="zh-CN" altLang="en-US" dirty="0" smtClean="0">
                <a:latin typeface="Microsoft JhengHei UI" panose="020B0604030504040204" pitchFamily="34" charset="-120"/>
                <a:ea typeface="Microsoft JhengHei UI" panose="020B0604030504040204" pitchFamily="34" charset="-120"/>
              </a:rPr>
              <a:t>工具一：招股章程</a:t>
            </a:r>
            <a:endParaRPr lang="en-US" dirty="0">
              <a:latin typeface="Microsoft JhengHei UI" panose="020B0604030504040204" pitchFamily="34" charset="-120"/>
              <a:ea typeface="Microsoft JhengHei UI" panose="020B0604030504040204" pitchFamily="34" charset="-120"/>
            </a:endParaRPr>
          </a:p>
        </p:txBody>
      </p:sp>
      <p:sp>
        <p:nvSpPr>
          <p:cNvPr id="4" name="矩形 3"/>
          <p:cNvSpPr/>
          <p:nvPr/>
        </p:nvSpPr>
        <p:spPr>
          <a:xfrm>
            <a:off x="617226" y="2634982"/>
            <a:ext cx="2536553" cy="145223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400" dirty="0"/>
              <a:t>Largest IPO Centre:</a:t>
            </a:r>
          </a:p>
          <a:p>
            <a:pPr algn="ctr"/>
            <a:r>
              <a:rPr lang="en-US" altLang="zh-HK" sz="2400" dirty="0"/>
              <a:t>US$36.5 billion in 2018</a:t>
            </a:r>
            <a:endParaRPr lang="zh-HK" altLang="en-US" sz="2400" dirty="0"/>
          </a:p>
        </p:txBody>
      </p:sp>
      <p:sp>
        <p:nvSpPr>
          <p:cNvPr id="6" name="矩形 5"/>
          <p:cNvSpPr/>
          <p:nvPr/>
        </p:nvSpPr>
        <p:spPr>
          <a:xfrm>
            <a:off x="3335881" y="2621003"/>
            <a:ext cx="2536553" cy="145223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2400" dirty="0"/>
              <a:t>Integral Part of Initial Public Offerings</a:t>
            </a:r>
            <a:endParaRPr lang="zh-HK" altLang="en-US" sz="2400" dirty="0"/>
          </a:p>
        </p:txBody>
      </p:sp>
      <p:sp>
        <p:nvSpPr>
          <p:cNvPr id="7" name="矩形 6"/>
          <p:cNvSpPr/>
          <p:nvPr/>
        </p:nvSpPr>
        <p:spPr>
          <a:xfrm>
            <a:off x="6054536" y="2634982"/>
            <a:ext cx="2536553" cy="1452233"/>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HK" sz="2400" dirty="0"/>
              <a:t>Bilingual Prospectuses</a:t>
            </a:r>
            <a:endParaRPr lang="zh-HK" altLang="en-US" sz="2400" dirty="0"/>
          </a:p>
        </p:txBody>
      </p:sp>
      <p:sp>
        <p:nvSpPr>
          <p:cNvPr id="3" name="矩形 2"/>
          <p:cNvSpPr/>
          <p:nvPr/>
        </p:nvSpPr>
        <p:spPr>
          <a:xfrm>
            <a:off x="617226" y="4246319"/>
            <a:ext cx="7973863" cy="156966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altLang="zh-HK" sz="2400" kern="100" dirty="0">
                <a:ea typeface="SimSun" panose="02010600030101010101" pitchFamily="2" charset="-122"/>
              </a:rPr>
              <a:t>IPO documents are usually prepared by lawyers and accountants in English and need to be translated to Chinese as required by HKEX. The translation task, usually handled by printing companies, is costly and labor-intensive.</a:t>
            </a:r>
            <a:endParaRPr lang="zh-HK" altLang="en-US" sz="2400" dirty="0"/>
          </a:p>
        </p:txBody>
      </p:sp>
      <p:sp>
        <p:nvSpPr>
          <p:cNvPr id="5" name="文字方塊 4"/>
          <p:cNvSpPr txBox="1"/>
          <p:nvPr/>
        </p:nvSpPr>
        <p:spPr>
          <a:xfrm>
            <a:off x="554759" y="1785016"/>
            <a:ext cx="8036330" cy="830997"/>
          </a:xfrm>
          <a:prstGeom prst="rect">
            <a:avLst/>
          </a:prstGeom>
          <a:noFill/>
        </p:spPr>
        <p:txBody>
          <a:bodyPr wrap="square" rtlCol="0">
            <a:spAutoFit/>
          </a:bodyPr>
          <a:lstStyle/>
          <a:p>
            <a:r>
              <a:rPr lang="en-US" altLang="zh-HK" sz="2400" b="1" dirty="0"/>
              <a:t>Significance of financial translation: IPO documents as an example</a:t>
            </a:r>
            <a:endParaRPr lang="zh-HK" altLang="en-US" sz="2400" b="1" dirty="0"/>
          </a:p>
        </p:txBody>
      </p:sp>
    </p:spTree>
    <p:extLst>
      <p:ext uri="{BB962C8B-B14F-4D97-AF65-F5344CB8AC3E}">
        <p14:creationId xmlns:p14="http://schemas.microsoft.com/office/powerpoint/2010/main" val="3752373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atin typeface="+mn-lt"/>
                <a:ea typeface="Microsoft JhengHei UI" panose="020B0604030504040204" pitchFamily="34" charset="-120"/>
              </a:rPr>
              <a:t>工具一：</a:t>
            </a:r>
            <a:r>
              <a:rPr lang="en-US" altLang="zh-HK" dirty="0" smtClean="0">
                <a:latin typeface="+mn-lt"/>
                <a:ea typeface="Microsoft JhengHei UI" panose="020B0604030504040204" pitchFamily="34" charset="-120"/>
              </a:rPr>
              <a:t>IPO </a:t>
            </a:r>
            <a:r>
              <a:rPr lang="en-US" altLang="zh-HK" dirty="0">
                <a:latin typeface="+mn-lt"/>
                <a:ea typeface="Microsoft JhengHei UI" panose="020B0604030504040204" pitchFamily="34" charset="-120"/>
              </a:rPr>
              <a:t>Translate</a:t>
            </a:r>
            <a:endParaRPr lang="en-US" b="1" dirty="0">
              <a:latin typeface="+mn-lt"/>
              <a:ea typeface="Microsoft JhengHei UI" panose="020B0604030504040204" pitchFamily="34" charset="-120"/>
            </a:endParaRPr>
          </a:p>
        </p:txBody>
      </p:sp>
      <p:sp>
        <p:nvSpPr>
          <p:cNvPr id="3" name="Content Placeholder 2"/>
          <p:cNvSpPr>
            <a:spLocks noGrp="1"/>
          </p:cNvSpPr>
          <p:nvPr>
            <p:ph idx="1"/>
          </p:nvPr>
        </p:nvSpPr>
        <p:spPr/>
        <p:txBody>
          <a:bodyPr/>
          <a:lstStyle/>
          <a:p>
            <a:pPr marL="0" indent="0">
              <a:buNone/>
            </a:pPr>
            <a:r>
              <a:rPr lang="en-US" altLang="zh-HK" dirty="0" smtClean="0"/>
              <a:t>Automatic translation </a:t>
            </a:r>
            <a:r>
              <a:rPr lang="en-US" altLang="zh-HK" dirty="0"/>
              <a:t>of Initial Public Offering (IPO) documents from English into </a:t>
            </a:r>
            <a:r>
              <a:rPr lang="en-US" altLang="zh-HK" dirty="0" smtClean="0"/>
              <a:t>Chinese:</a:t>
            </a:r>
          </a:p>
        </p:txBody>
      </p:sp>
      <p:sp>
        <p:nvSpPr>
          <p:cNvPr id="6" name="Rectangle 3"/>
          <p:cNvSpPr/>
          <p:nvPr/>
        </p:nvSpPr>
        <p:spPr>
          <a:xfrm>
            <a:off x="1106829" y="3143355"/>
            <a:ext cx="3200337" cy="19325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r>
              <a:rPr lang="en-US" sz="3200" kern="1200" dirty="0" smtClean="0">
                <a:solidFill>
                  <a:prstClr val="black"/>
                </a:solidFill>
              </a:rPr>
              <a:t>Feature 1: Deep Learning Technology</a:t>
            </a:r>
            <a:endParaRPr lang="en-US" sz="3200" kern="1200" dirty="0">
              <a:solidFill>
                <a:prstClr val="black"/>
              </a:solidFill>
            </a:endParaRPr>
          </a:p>
        </p:txBody>
      </p:sp>
      <p:sp>
        <p:nvSpPr>
          <p:cNvPr id="8" name="Rectangle 3"/>
          <p:cNvSpPr/>
          <p:nvPr/>
        </p:nvSpPr>
        <p:spPr>
          <a:xfrm>
            <a:off x="4784585" y="3143355"/>
            <a:ext cx="3200337" cy="19325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altLang="zh-HK" sz="3200" dirty="0" smtClean="0">
                <a:solidFill>
                  <a:prstClr val="black"/>
                </a:solidFill>
              </a:rPr>
              <a:t>Feature 2: Domain-specific </a:t>
            </a:r>
            <a:r>
              <a:rPr lang="en-US" altLang="zh-HK" sz="3200" dirty="0">
                <a:solidFill>
                  <a:prstClr val="black"/>
                </a:solidFill>
              </a:rPr>
              <a:t>Machine Translation</a:t>
            </a:r>
          </a:p>
        </p:txBody>
      </p:sp>
    </p:spTree>
    <p:extLst>
      <p:ext uri="{BB962C8B-B14F-4D97-AF65-F5344CB8AC3E}">
        <p14:creationId xmlns:p14="http://schemas.microsoft.com/office/powerpoint/2010/main" val="807592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933450"/>
            <a:ext cx="9144000" cy="4991100"/>
          </a:xfrm>
          <a:prstGeom prst="rect">
            <a:avLst/>
          </a:prstGeom>
        </p:spPr>
      </p:pic>
    </p:spTree>
    <p:extLst>
      <p:ext uri="{BB962C8B-B14F-4D97-AF65-F5344CB8AC3E}">
        <p14:creationId xmlns:p14="http://schemas.microsoft.com/office/powerpoint/2010/main" val="35835413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03339" y="1208189"/>
            <a:ext cx="8137321" cy="4441621"/>
          </a:xfrm>
          <a:prstGeom prst="rect">
            <a:avLst/>
          </a:prstGeom>
        </p:spPr>
      </p:pic>
    </p:spTree>
    <p:extLst>
      <p:ext uri="{BB962C8B-B14F-4D97-AF65-F5344CB8AC3E}">
        <p14:creationId xmlns:p14="http://schemas.microsoft.com/office/powerpoint/2010/main" val="416276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zh-CN" altLang="en-US" dirty="0" smtClean="0">
                <a:solidFill>
                  <a:schemeClr val="bg1"/>
                </a:solidFill>
                <a:latin typeface="Microsoft JhengHei UI" panose="020B0604030504040204" pitchFamily="34" charset="-120"/>
                <a:ea typeface="Microsoft JhengHei UI" panose="020B0604030504040204" pitchFamily="34" charset="-120"/>
              </a:rPr>
              <a:t>自我介紹</a:t>
            </a:r>
            <a:endParaRPr lang="en-US" altLang="zh-HK" dirty="0">
              <a:solidFill>
                <a:schemeClr val="bg1"/>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01163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2193"/>
            <a:ext cx="7886700" cy="765392"/>
          </a:xfrm>
        </p:spPr>
        <p:txBody>
          <a:bodyPr>
            <a:normAutofit/>
          </a:bodyPr>
          <a:lstStyle/>
          <a:p>
            <a:r>
              <a:rPr lang="en-US" altLang="zh-HK" dirty="0" smtClean="0"/>
              <a:t>Example 1</a:t>
            </a:r>
            <a:endParaRPr lang="en-US" dirty="0"/>
          </a:p>
        </p:txBody>
      </p:sp>
      <p:sp>
        <p:nvSpPr>
          <p:cNvPr id="3" name="Content Placeholder 2"/>
          <p:cNvSpPr>
            <a:spLocks noGrp="1"/>
          </p:cNvSpPr>
          <p:nvPr>
            <p:ph idx="1"/>
          </p:nvPr>
        </p:nvSpPr>
        <p:spPr>
          <a:xfrm>
            <a:off x="628650" y="1180022"/>
            <a:ext cx="7886700" cy="5294204"/>
          </a:xfrm>
        </p:spPr>
        <p:txBody>
          <a:bodyPr>
            <a:noAutofit/>
          </a:bodyPr>
          <a:lstStyle/>
          <a:p>
            <a:pPr marL="0" indent="0" algn="just">
              <a:lnSpc>
                <a:spcPct val="120000"/>
              </a:lnSpc>
              <a:buNone/>
            </a:pPr>
            <a:r>
              <a:rPr lang="en-US" altLang="zh-CN" sz="2000" b="1" dirty="0" smtClean="0"/>
              <a:t>Source Text</a:t>
            </a:r>
          </a:p>
          <a:p>
            <a:pPr marL="0" indent="0" algn="just">
              <a:lnSpc>
                <a:spcPct val="120000"/>
              </a:lnSpc>
              <a:buNone/>
            </a:pPr>
            <a:r>
              <a:rPr lang="en-US" altLang="zh-HK" sz="2000" dirty="0"/>
              <a:t>You should rely only on the information contained in this prospectus and the related Application Forms to make your investment decision.</a:t>
            </a:r>
            <a:endParaRPr lang="en-US" altLang="zh-CN" sz="2000" dirty="0" smtClean="0"/>
          </a:p>
          <a:p>
            <a:pPr marL="0" indent="0" algn="just">
              <a:lnSpc>
                <a:spcPct val="120000"/>
              </a:lnSpc>
              <a:buNone/>
            </a:pPr>
            <a:r>
              <a:rPr lang="en-US" altLang="zh-CN" sz="2000" b="1" dirty="0" smtClean="0"/>
              <a:t>Human Translation</a:t>
            </a:r>
          </a:p>
          <a:p>
            <a:pPr marL="0" indent="0" algn="just">
              <a:lnSpc>
                <a:spcPct val="120000"/>
              </a:lnSpc>
              <a:buNone/>
            </a:pPr>
            <a:r>
              <a:rPr lang="zh-TW" altLang="en-US" sz="2000" dirty="0"/>
              <a:t>閣下應僅依賴本招股章程及相關申請表格所載的資料作出投資決定。</a:t>
            </a:r>
            <a:endParaRPr lang="en-US" altLang="zh-CN" sz="2000" dirty="0"/>
          </a:p>
          <a:p>
            <a:pPr marL="0" indent="0">
              <a:lnSpc>
                <a:spcPct val="120000"/>
              </a:lnSpc>
              <a:buNone/>
            </a:pPr>
            <a:r>
              <a:rPr lang="en-US" altLang="zh-HK" sz="2000" b="1" dirty="0" smtClean="0"/>
              <a:t>A </a:t>
            </a:r>
            <a:r>
              <a:rPr lang="en-US" altLang="zh-HK" sz="2000" b="1" dirty="0"/>
              <a:t>famous online MT engine</a:t>
            </a:r>
            <a:endParaRPr lang="zh-TW" altLang="zh-HK" sz="2000" dirty="0"/>
          </a:p>
          <a:p>
            <a:pPr marL="0" indent="0">
              <a:lnSpc>
                <a:spcPct val="120000"/>
              </a:lnSpc>
              <a:buNone/>
            </a:pPr>
            <a:r>
              <a:rPr lang="zh-TW" altLang="zh-HK" sz="2000" dirty="0">
                <a:solidFill>
                  <a:srgbClr val="FF0000"/>
                </a:solidFill>
              </a:rPr>
              <a:t>您</a:t>
            </a:r>
            <a:r>
              <a:rPr lang="zh-TW" altLang="zh-HK" sz="2000" dirty="0"/>
              <a:t>應僅依賴本</a:t>
            </a:r>
            <a:r>
              <a:rPr lang="zh-TW" altLang="zh-HK" sz="2000" dirty="0">
                <a:solidFill>
                  <a:srgbClr val="FF0000"/>
                </a:solidFill>
              </a:rPr>
              <a:t>招股說明書</a:t>
            </a:r>
            <a:r>
              <a:rPr lang="zh-TW" altLang="zh-HK" sz="2000" dirty="0"/>
              <a:t>中包含的</a:t>
            </a:r>
            <a:r>
              <a:rPr lang="zh-TW" altLang="zh-HK" sz="2000" dirty="0">
                <a:solidFill>
                  <a:srgbClr val="FF0000"/>
                </a:solidFill>
              </a:rPr>
              <a:t>信息</a:t>
            </a:r>
            <a:r>
              <a:rPr lang="zh-TW" altLang="zh-HK" sz="2000" dirty="0"/>
              <a:t>和相關的申請表來做出</a:t>
            </a:r>
            <a:r>
              <a:rPr lang="zh-TW" altLang="zh-HK" sz="2000" dirty="0">
                <a:solidFill>
                  <a:srgbClr val="FF0000"/>
                </a:solidFill>
              </a:rPr>
              <a:t>您的</a:t>
            </a:r>
            <a:r>
              <a:rPr lang="zh-TW" altLang="zh-HK" sz="2000" dirty="0"/>
              <a:t>投資決定</a:t>
            </a:r>
            <a:r>
              <a:rPr lang="zh-TW" altLang="zh-HK" sz="2000" dirty="0" smtClean="0"/>
              <a:t>。</a:t>
            </a:r>
            <a:endParaRPr lang="en-US" altLang="zh-TW" sz="2000" dirty="0" smtClean="0"/>
          </a:p>
          <a:p>
            <a:pPr marL="0" indent="0" algn="just">
              <a:lnSpc>
                <a:spcPct val="120000"/>
              </a:lnSpc>
              <a:buNone/>
            </a:pPr>
            <a:r>
              <a:rPr lang="en-US" altLang="zh-CN" sz="2000" b="1" dirty="0"/>
              <a:t>Our </a:t>
            </a:r>
            <a:r>
              <a:rPr lang="en-US" altLang="zh-CN" sz="2000" b="1" dirty="0" smtClean="0"/>
              <a:t>Translations</a:t>
            </a:r>
            <a:endParaRPr lang="en-US" altLang="zh-CN" sz="2000" b="1" dirty="0"/>
          </a:p>
          <a:p>
            <a:pPr marL="514350" indent="-514350" algn="just">
              <a:lnSpc>
                <a:spcPct val="120000"/>
              </a:lnSpc>
              <a:buAutoNum type="arabicPeriod"/>
            </a:pPr>
            <a:r>
              <a:rPr lang="zh-TW" altLang="en-US" sz="2000" dirty="0" smtClean="0"/>
              <a:t>閣下</a:t>
            </a:r>
            <a:r>
              <a:rPr lang="zh-TW" altLang="en-US" sz="2000" dirty="0">
                <a:solidFill>
                  <a:srgbClr val="FF0000"/>
                </a:solidFill>
              </a:rPr>
              <a:t>僅應</a:t>
            </a:r>
            <a:r>
              <a:rPr lang="zh-TW" altLang="en-US" sz="2000" dirty="0"/>
              <a:t>依賴本招股章程及相關申請表格所載資料作出投資決定</a:t>
            </a:r>
            <a:r>
              <a:rPr lang="zh-TW" altLang="en-US" sz="2000" dirty="0" smtClean="0"/>
              <a:t>。</a:t>
            </a:r>
            <a:endParaRPr lang="en-US" altLang="zh-TW" sz="2000" dirty="0"/>
          </a:p>
          <a:p>
            <a:pPr marL="514350" indent="-514350" algn="just">
              <a:lnSpc>
                <a:spcPct val="120000"/>
              </a:lnSpc>
              <a:buAutoNum type="arabicPeriod"/>
            </a:pPr>
            <a:r>
              <a:rPr lang="zh-TW" altLang="en-US" sz="2000" dirty="0" smtClean="0"/>
              <a:t>閣下</a:t>
            </a:r>
            <a:r>
              <a:rPr lang="zh-TW" altLang="en-US" sz="2000" dirty="0"/>
              <a:t>應僅依賴本招股章程及相關申請表格所載資料作出投資決定。</a:t>
            </a:r>
            <a:endParaRPr lang="en-US" altLang="zh-TW" sz="2000" dirty="0"/>
          </a:p>
          <a:p>
            <a:pPr>
              <a:lnSpc>
                <a:spcPct val="120000"/>
              </a:lnSpc>
            </a:pPr>
            <a:endParaRPr lang="en-US" altLang="zh-CN" sz="2000" dirty="0" smtClean="0"/>
          </a:p>
          <a:p>
            <a:pPr marL="0" indent="0" algn="just">
              <a:lnSpc>
                <a:spcPct val="120000"/>
              </a:lnSpc>
              <a:buNone/>
            </a:pPr>
            <a:endParaRPr lang="en-US" altLang="zh-CN" sz="2000" dirty="0" smtClean="0"/>
          </a:p>
        </p:txBody>
      </p:sp>
    </p:spTree>
    <p:extLst>
      <p:ext uri="{BB962C8B-B14F-4D97-AF65-F5344CB8AC3E}">
        <p14:creationId xmlns:p14="http://schemas.microsoft.com/office/powerpoint/2010/main" val="8132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Example </a:t>
            </a:r>
            <a:r>
              <a:rPr lang="en-US" altLang="zh-HK" dirty="0" smtClean="0"/>
              <a:t>2</a:t>
            </a:r>
            <a:endParaRPr lang="en-US" dirty="0"/>
          </a:p>
        </p:txBody>
      </p:sp>
      <p:sp>
        <p:nvSpPr>
          <p:cNvPr id="3" name="Content Placeholder 2"/>
          <p:cNvSpPr>
            <a:spLocks noGrp="1"/>
          </p:cNvSpPr>
          <p:nvPr>
            <p:ph idx="1"/>
          </p:nvPr>
        </p:nvSpPr>
        <p:spPr/>
        <p:txBody>
          <a:bodyPr>
            <a:normAutofit/>
          </a:bodyPr>
          <a:lstStyle/>
          <a:p>
            <a:pPr marL="0" indent="0" algn="just">
              <a:buNone/>
            </a:pPr>
            <a:r>
              <a:rPr lang="en-US" altLang="zh-CN" b="1" dirty="0" smtClean="0"/>
              <a:t>Source Text</a:t>
            </a:r>
          </a:p>
          <a:p>
            <a:pPr marL="0" indent="0" algn="just">
              <a:buNone/>
            </a:pPr>
            <a:r>
              <a:rPr lang="en-US" altLang="zh-HK" dirty="0"/>
              <a:t>Hong Kong Exchanges and Clearing Limited, The Stock Exchange of Hong Kong Limited and Hong Kong Securities Clearing Company Limited take no responsibility for the contents of this prospectus, make no representation as to its accuracy or completeness and expressly disclaim any liability whatsoever for any loss howsoever arising from or in reliance upon the whole or any part of the contents of this prospectus</a:t>
            </a:r>
            <a:r>
              <a:rPr lang="en-US" altLang="zh-HK" dirty="0" smtClean="0"/>
              <a:t>.</a:t>
            </a:r>
          </a:p>
        </p:txBody>
      </p:sp>
    </p:spTree>
    <p:extLst>
      <p:ext uri="{BB962C8B-B14F-4D97-AF65-F5344CB8AC3E}">
        <p14:creationId xmlns:p14="http://schemas.microsoft.com/office/powerpoint/2010/main" val="120262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26302" y="114799"/>
            <a:ext cx="7886700" cy="6599151"/>
          </a:xfrm>
        </p:spPr>
        <p:txBody>
          <a:bodyPr>
            <a:normAutofit fontScale="62500" lnSpcReduction="20000"/>
          </a:bodyPr>
          <a:lstStyle/>
          <a:p>
            <a:pPr marL="0" indent="0" algn="just">
              <a:lnSpc>
                <a:spcPct val="120000"/>
              </a:lnSpc>
              <a:buNone/>
            </a:pPr>
            <a:r>
              <a:rPr lang="en-US" altLang="zh-CN" b="1" dirty="0" smtClean="0"/>
              <a:t>Human Translation</a:t>
            </a:r>
          </a:p>
          <a:p>
            <a:pPr marL="0" indent="0" algn="just">
              <a:lnSpc>
                <a:spcPct val="120000"/>
              </a:lnSpc>
              <a:buNone/>
            </a:pPr>
            <a:r>
              <a:rPr lang="zh-TW" altLang="en-US" dirty="0"/>
              <a:t>香港交易及結算所有限公司、香港聯合交易所有限公司及香港中央結算有限公司對本招股章程的內容概不負責，對其</a:t>
            </a:r>
            <a:r>
              <a:rPr lang="zh-TW" altLang="en-US" dirty="0" smtClean="0"/>
              <a:t>準確性或</a:t>
            </a:r>
            <a:r>
              <a:rPr lang="zh-TW" altLang="en-US" dirty="0"/>
              <a:t>完整性亦不發表任何聲明，並明確表示概不會就因本招股章程全部或任何部分內容而產生或因依賴該等內容而引致的</a:t>
            </a:r>
            <a:r>
              <a:rPr lang="zh-TW" altLang="en-US" dirty="0" smtClean="0"/>
              <a:t>任何損失</a:t>
            </a:r>
            <a:r>
              <a:rPr lang="zh-TW" altLang="en-US" dirty="0"/>
              <a:t>承擔任何責任</a:t>
            </a:r>
            <a:r>
              <a:rPr lang="zh-TW" altLang="en-US" dirty="0" smtClean="0"/>
              <a:t>。</a:t>
            </a:r>
            <a:endParaRPr lang="en-US" altLang="zh-TW" dirty="0" smtClean="0"/>
          </a:p>
          <a:p>
            <a:pPr marL="0" indent="0" algn="just">
              <a:lnSpc>
                <a:spcPct val="120000"/>
              </a:lnSpc>
              <a:buNone/>
            </a:pPr>
            <a:r>
              <a:rPr lang="en-US" altLang="zh-HK" b="1" dirty="0" smtClean="0"/>
              <a:t>A </a:t>
            </a:r>
            <a:r>
              <a:rPr lang="en-US" altLang="zh-HK" b="1" dirty="0"/>
              <a:t>famous online MT engine</a:t>
            </a:r>
            <a:endParaRPr lang="zh-TW" altLang="zh-HK" dirty="0"/>
          </a:p>
          <a:p>
            <a:pPr marL="0" indent="0">
              <a:lnSpc>
                <a:spcPct val="120000"/>
              </a:lnSpc>
              <a:buNone/>
            </a:pPr>
            <a:r>
              <a:rPr lang="zh-TW" altLang="en-US" dirty="0" smtClean="0"/>
              <a:t>香港</a:t>
            </a:r>
            <a:r>
              <a:rPr lang="zh-TW" altLang="en-US" dirty="0"/>
              <a:t>交易及結算所有限公司</a:t>
            </a:r>
            <a:r>
              <a:rPr lang="zh-TW" altLang="en-US" dirty="0">
                <a:solidFill>
                  <a:srgbClr val="FF0000"/>
                </a:solidFill>
              </a:rPr>
              <a:t>，</a:t>
            </a:r>
            <a:r>
              <a:rPr lang="zh-TW" altLang="en-US" dirty="0"/>
              <a:t>香港聯合交易所有限公司及香港中央結算有限公司對本招股章程的內容概不負責，亦不對其準確性或完整性作出任何陳述，並明確表示不對任何損失承擔任何責任</a:t>
            </a:r>
            <a:r>
              <a:rPr lang="zh-TW" altLang="en-US" dirty="0">
                <a:solidFill>
                  <a:srgbClr val="FF0000"/>
                </a:solidFill>
              </a:rPr>
              <a:t>。 因本招股章程的全部或部分內容而產生或依賴該等招股章程的全部或部分內容。</a:t>
            </a:r>
            <a:endParaRPr lang="en-US" altLang="zh-TW" dirty="0" smtClean="0">
              <a:solidFill>
                <a:srgbClr val="FF0000"/>
              </a:solidFill>
            </a:endParaRPr>
          </a:p>
          <a:p>
            <a:pPr marL="0" indent="0" algn="just">
              <a:lnSpc>
                <a:spcPct val="120000"/>
              </a:lnSpc>
              <a:buNone/>
            </a:pPr>
            <a:r>
              <a:rPr lang="en-US" altLang="zh-CN" b="1" dirty="0" smtClean="0"/>
              <a:t>Our Translations</a:t>
            </a:r>
          </a:p>
          <a:p>
            <a:pPr marL="514350" indent="-514350" algn="just">
              <a:lnSpc>
                <a:spcPct val="120000"/>
              </a:lnSpc>
              <a:buAutoNum type="arabicPeriod"/>
            </a:pPr>
            <a:r>
              <a:rPr lang="zh-TW" altLang="en-US" dirty="0"/>
              <a:t>香港交易及結算有限公司、香港聯合交易所有限公司及</a:t>
            </a:r>
            <a:r>
              <a:rPr lang="zh-TW" altLang="en-US" dirty="0">
                <a:solidFill>
                  <a:srgbClr val="FF0000"/>
                </a:solidFill>
              </a:rPr>
              <a:t>香港證券結算有限公司</a:t>
            </a:r>
            <a:r>
              <a:rPr lang="zh-TW" altLang="en-US" dirty="0"/>
              <a:t>就本招股章程的內容概不承擔任何責任，概不就其準確性或完整性作出任何聲明，並明確不會就本招股章程所載的全部或任何部分內容而產生的任何損失產生任何任何責任</a:t>
            </a:r>
            <a:r>
              <a:rPr lang="zh-TW" altLang="en-US" dirty="0">
                <a:solidFill>
                  <a:srgbClr val="FF0000"/>
                </a:solidFill>
              </a:rPr>
              <a:t>。閣下應僅依賴本招股章程及相關申請表格所載資料作出投資決定</a:t>
            </a:r>
            <a:r>
              <a:rPr lang="zh-TW" altLang="en-US" dirty="0" smtClean="0">
                <a:solidFill>
                  <a:srgbClr val="FF0000"/>
                </a:solidFill>
              </a:rPr>
              <a:t>。</a:t>
            </a:r>
            <a:endParaRPr lang="en-US" altLang="zh-TW" dirty="0" smtClean="0">
              <a:solidFill>
                <a:srgbClr val="FF0000"/>
              </a:solidFill>
            </a:endParaRPr>
          </a:p>
          <a:p>
            <a:pPr marL="514350" indent="-514350" algn="just">
              <a:lnSpc>
                <a:spcPct val="120000"/>
              </a:lnSpc>
              <a:buAutoNum type="arabicPeriod"/>
            </a:pPr>
            <a:r>
              <a:rPr lang="zh-TW" altLang="en-US" dirty="0"/>
              <a:t>香港交易及結算所有限公司、香港聯合交易所有限公司及香港中央結算有限公司對本招股章程的內容概不負責，對其準確性或完整性概不發表任何聲明，並明確表示概不就因本招股章程全部或任何部分內容而產生或因依賴該等內容而產生的任何損失承擔任何責任</a:t>
            </a:r>
            <a:r>
              <a:rPr lang="zh-TW" altLang="en-US" dirty="0" smtClean="0"/>
              <a:t>。</a:t>
            </a:r>
            <a:endParaRPr lang="en-US" altLang="zh-TW" dirty="0"/>
          </a:p>
        </p:txBody>
      </p:sp>
    </p:spTree>
    <p:extLst>
      <p:ext uri="{BB962C8B-B14F-4D97-AF65-F5344CB8AC3E}">
        <p14:creationId xmlns:p14="http://schemas.microsoft.com/office/powerpoint/2010/main" val="426781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atin typeface="+mn-lt"/>
                <a:ea typeface="Microsoft JhengHei UI" panose="020B0604030504040204" pitchFamily="34" charset="-120"/>
              </a:rPr>
              <a:t>工具二：</a:t>
            </a:r>
            <a:r>
              <a:rPr lang="en-US" altLang="zh-HK" dirty="0" err="1" smtClean="0">
                <a:latin typeface="+mn-lt"/>
                <a:ea typeface="Microsoft JhengHei UI" panose="020B0604030504040204" pitchFamily="34" charset="-120"/>
              </a:rPr>
              <a:t>FinTranX</a:t>
            </a:r>
            <a:endParaRPr lang="en-US" b="1" dirty="0">
              <a:latin typeface="+mn-lt"/>
              <a:ea typeface="Microsoft JhengHei UI" panose="020B0604030504040204" pitchFamily="34" charset="-120"/>
            </a:endParaRPr>
          </a:p>
        </p:txBody>
      </p:sp>
      <p:sp>
        <p:nvSpPr>
          <p:cNvPr id="6" name="Rectangle 3"/>
          <p:cNvSpPr/>
          <p:nvPr/>
        </p:nvSpPr>
        <p:spPr>
          <a:xfrm>
            <a:off x="89640" y="1790789"/>
            <a:ext cx="2884469" cy="19325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r>
              <a:rPr lang="en-US" sz="3200" u="sng" kern="1200" dirty="0">
                <a:solidFill>
                  <a:prstClr val="black"/>
                </a:solidFill>
              </a:rPr>
              <a:t>Feature 1 </a:t>
            </a:r>
          </a:p>
          <a:p>
            <a:pPr algn="ctr">
              <a:buClrTx/>
              <a:buFontTx/>
              <a:buNone/>
            </a:pPr>
            <a:r>
              <a:rPr lang="en-US" sz="3200" kern="1200" dirty="0">
                <a:solidFill>
                  <a:prstClr val="black"/>
                </a:solidFill>
              </a:rPr>
              <a:t>Deep Learning Technology</a:t>
            </a:r>
          </a:p>
        </p:txBody>
      </p:sp>
      <p:sp>
        <p:nvSpPr>
          <p:cNvPr id="8" name="Rectangle 3"/>
          <p:cNvSpPr/>
          <p:nvPr/>
        </p:nvSpPr>
        <p:spPr>
          <a:xfrm>
            <a:off x="3109930" y="1791912"/>
            <a:ext cx="2884469" cy="19325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altLang="zh-HK" sz="3200" u="sng" dirty="0">
                <a:solidFill>
                  <a:prstClr val="black"/>
                </a:solidFill>
              </a:rPr>
              <a:t>Feature 2 </a:t>
            </a:r>
            <a:r>
              <a:rPr lang="en-US" altLang="zh-HK" sz="3200" dirty="0">
                <a:solidFill>
                  <a:prstClr val="black"/>
                </a:solidFill>
              </a:rPr>
              <a:t>Domain-specific Machine Translation</a:t>
            </a:r>
          </a:p>
        </p:txBody>
      </p:sp>
      <p:sp>
        <p:nvSpPr>
          <p:cNvPr id="7" name="Rectangle 3"/>
          <p:cNvSpPr/>
          <p:nvPr/>
        </p:nvSpPr>
        <p:spPr>
          <a:xfrm>
            <a:off x="6130221" y="1782676"/>
            <a:ext cx="2884469" cy="19325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3200" u="sng" kern="1200" dirty="0">
                <a:solidFill>
                  <a:prstClr val="black"/>
                </a:solidFill>
              </a:rPr>
              <a:t>Feature 3</a:t>
            </a:r>
            <a:r>
              <a:rPr lang="en-US" sz="3200" kern="1200" dirty="0">
                <a:solidFill>
                  <a:prstClr val="black"/>
                </a:solidFill>
              </a:rPr>
              <a:t> </a:t>
            </a:r>
          </a:p>
          <a:p>
            <a:pPr algn="ctr">
              <a:buClrTx/>
              <a:buFontTx/>
              <a:buNone/>
            </a:pPr>
            <a:r>
              <a:rPr lang="en-US" sz="3200" kern="1200" dirty="0">
                <a:solidFill>
                  <a:prstClr val="black"/>
                </a:solidFill>
              </a:rPr>
              <a:t>Tool Integration </a:t>
            </a:r>
            <a:r>
              <a:rPr lang="en-US" sz="3200" dirty="0">
                <a:solidFill>
                  <a:prstClr val="black"/>
                </a:solidFill>
              </a:rPr>
              <a:t>for </a:t>
            </a:r>
            <a:r>
              <a:rPr lang="en-US" sz="3200" kern="1200" dirty="0">
                <a:solidFill>
                  <a:prstClr val="black"/>
                </a:solidFill>
              </a:rPr>
              <a:t>Interaction</a:t>
            </a:r>
          </a:p>
        </p:txBody>
      </p:sp>
      <p:sp>
        <p:nvSpPr>
          <p:cNvPr id="5" name="圓角矩形圖說文字 4"/>
          <p:cNvSpPr/>
          <p:nvPr/>
        </p:nvSpPr>
        <p:spPr>
          <a:xfrm>
            <a:off x="1579418" y="3962401"/>
            <a:ext cx="7435272" cy="1634836"/>
          </a:xfrm>
          <a:prstGeom prst="wedgeRoundRectCallout">
            <a:avLst>
              <a:gd name="adj1" fmla="val 30903"/>
              <a:gd name="adj2" fmla="val -70546"/>
              <a:gd name="adj3" fmla="val 16667"/>
            </a:avLst>
          </a:prstGeom>
          <a:solidFill>
            <a:schemeClr val="accent4">
              <a:lumMod val="20000"/>
              <a:lumOff val="80000"/>
            </a:schemeClr>
          </a:solidFill>
          <a:ln w="190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en-US" altLang="zh-HK" sz="2400" dirty="0">
                <a:solidFill>
                  <a:schemeClr val="accent4">
                    <a:lumMod val="75000"/>
                  </a:schemeClr>
                </a:solidFill>
              </a:rPr>
              <a:t>Automatic Translation: Generation of translation draft</a:t>
            </a:r>
          </a:p>
          <a:p>
            <a:pPr marL="342900" indent="-342900">
              <a:buFont typeface="+mj-lt"/>
              <a:buAutoNum type="arabicPeriod"/>
            </a:pPr>
            <a:r>
              <a:rPr lang="en-US" altLang="zh-HK" sz="2400" dirty="0" smtClean="0">
                <a:solidFill>
                  <a:schemeClr val="accent4">
                    <a:lumMod val="75000"/>
                  </a:schemeClr>
                </a:solidFill>
              </a:rPr>
              <a:t>Translation Memory: </a:t>
            </a:r>
            <a:r>
              <a:rPr lang="en-US" altLang="zh-HK" sz="2400" dirty="0">
                <a:solidFill>
                  <a:schemeClr val="accent4">
                    <a:lumMod val="75000"/>
                  </a:schemeClr>
                </a:solidFill>
              </a:rPr>
              <a:t>Reuse of previous translations</a:t>
            </a:r>
          </a:p>
          <a:p>
            <a:pPr marL="342900" indent="-342900">
              <a:buFont typeface="+mj-lt"/>
              <a:buAutoNum type="arabicPeriod"/>
            </a:pPr>
            <a:r>
              <a:rPr lang="en-US" altLang="zh-HK" sz="2400" dirty="0">
                <a:solidFill>
                  <a:schemeClr val="accent4">
                    <a:lumMod val="75000"/>
                  </a:schemeClr>
                </a:solidFill>
              </a:rPr>
              <a:t>Terminology Databases: Translation of terms</a:t>
            </a:r>
          </a:p>
          <a:p>
            <a:pPr marL="342900" indent="-342900">
              <a:buFont typeface="+mj-lt"/>
              <a:buAutoNum type="arabicPeriod"/>
            </a:pPr>
            <a:r>
              <a:rPr lang="en-US" altLang="zh-HK" sz="2400" dirty="0">
                <a:solidFill>
                  <a:schemeClr val="accent4">
                    <a:lumMod val="75000"/>
                  </a:schemeClr>
                </a:solidFill>
              </a:rPr>
              <a:t>External Databases: Online research</a:t>
            </a:r>
            <a:endParaRPr lang="zh-HK" altLang="en-US" sz="2400" dirty="0">
              <a:solidFill>
                <a:schemeClr val="accent4">
                  <a:lumMod val="75000"/>
                </a:schemeClr>
              </a:solidFill>
            </a:endParaRPr>
          </a:p>
        </p:txBody>
      </p:sp>
    </p:spTree>
    <p:extLst>
      <p:ext uri="{BB962C8B-B14F-4D97-AF65-F5344CB8AC3E}">
        <p14:creationId xmlns:p14="http://schemas.microsoft.com/office/powerpoint/2010/main" val="4172670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35816" y="3007484"/>
            <a:ext cx="3877985"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機器翻譯原理</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96828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28650" y="553018"/>
            <a:ext cx="7886700" cy="74969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ltLang="en-US" dirty="0" smtClean="0">
                <a:latin typeface="Microsoft JhengHei UI" panose="020B0604030504040204" pitchFamily="34" charset="-120"/>
                <a:ea typeface="Microsoft JhengHei UI" panose="020B0604030504040204" pitchFamily="34" charset="-120"/>
              </a:rPr>
              <a:t>機器翻譯的三大傳統方法</a:t>
            </a:r>
            <a:endParaRPr dirty="0">
              <a:latin typeface="Microsoft JhengHei UI" panose="020B0604030504040204" pitchFamily="34" charset="-120"/>
              <a:ea typeface="Microsoft JhengHei UI" panose="020B0604030504040204" pitchFamily="34" charset="-120"/>
            </a:endParaRPr>
          </a:p>
        </p:txBody>
      </p:sp>
      <p:grpSp>
        <p:nvGrpSpPr>
          <p:cNvPr id="117" name="Shape 117"/>
          <p:cNvGrpSpPr/>
          <p:nvPr/>
        </p:nvGrpSpPr>
        <p:grpSpPr>
          <a:xfrm>
            <a:off x="319812" y="4737325"/>
            <a:ext cx="8325674" cy="1437386"/>
            <a:chOff x="1593000" y="2322568"/>
            <a:chExt cx="5957975" cy="643500"/>
          </a:xfrm>
        </p:grpSpPr>
        <p:sp>
          <p:nvSpPr>
            <p:cNvPr id="118" name="Shape 11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19" name="Shape 119"/>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0" name="Shape 120"/>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1" name="Shape 12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Statistical Machine Translation</a:t>
              </a:r>
              <a:endParaRPr sz="1800">
                <a:solidFill>
                  <a:srgbClr val="FFFFFF"/>
                </a:solidFill>
                <a:latin typeface="+mn-lt"/>
                <a:ea typeface="Roboto"/>
                <a:cs typeface="Roboto"/>
                <a:sym typeface="Roboto"/>
              </a:endParaRPr>
            </a:p>
          </p:txBody>
        </p:sp>
        <p:sp>
          <p:nvSpPr>
            <p:cNvPr id="122" name="Shape 122"/>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3" name="Shape 123"/>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03</a:t>
              </a:r>
              <a:endParaRPr sz="1800">
                <a:solidFill>
                  <a:srgbClr val="FFFFFF"/>
                </a:solidFill>
                <a:latin typeface="+mn-lt"/>
                <a:ea typeface="Roboto Thin"/>
                <a:cs typeface="Roboto Thin"/>
                <a:sym typeface="Roboto Thin"/>
              </a:endParaRPr>
            </a:p>
          </p:txBody>
        </p:sp>
        <p:sp>
          <p:nvSpPr>
            <p:cNvPr id="124" name="Shape 12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Translation Model</a:t>
              </a:r>
              <a:endParaRPr sz="1800" dirty="0">
                <a:solidFill>
                  <a:srgbClr val="701C7F"/>
                </a:solidFill>
                <a:latin typeface="+mn-lt"/>
                <a:ea typeface="Roboto"/>
                <a:cs typeface="Roboto"/>
                <a:sym typeface="Roboto"/>
              </a:endParaRPr>
            </a:p>
            <a:p>
              <a:pPr marL="0" lvl="0" indent="0" rtl="0">
                <a:lnSpc>
                  <a:spcPct val="115000"/>
                </a:lnSpc>
                <a:spcBef>
                  <a:spcPts val="0"/>
                </a:spcBef>
                <a:spcAft>
                  <a:spcPts val="0"/>
                </a:spcAft>
                <a:buClr>
                  <a:srgbClr val="000000"/>
                </a:buClr>
                <a:buSzPts val="1100"/>
                <a:buFont typeface="Arial"/>
                <a:buNone/>
              </a:pPr>
              <a:r>
                <a:rPr lang="en"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(“I”|“</a:t>
              </a:r>
              <a:r>
                <a:rPr lang="en" sz="1800" dirty="0" err="1">
                  <a:solidFill>
                    <a:srgbClr val="701C7F"/>
                  </a:solidFill>
                  <a:latin typeface="+mn-lt"/>
                  <a:ea typeface="Roboto"/>
                  <a:cs typeface="Roboto"/>
                  <a:sym typeface="Roboto"/>
                </a:rPr>
                <a:t>我</a:t>
              </a:r>
              <a:r>
                <a:rPr lang="en" sz="1800" dirty="0" smtClean="0">
                  <a:solidFill>
                    <a:srgbClr val="701C7F"/>
                  </a:solidFill>
                  <a:latin typeface="+mn-lt"/>
                  <a:ea typeface="Roboto"/>
                  <a:cs typeface="Roboto"/>
                  <a:sym typeface="Roboto"/>
                </a:rPr>
                <a:t>”)</a:t>
              </a:r>
              <a:r>
                <a:rPr lang="en-US" sz="1800" dirty="0" smtClean="0">
                  <a:solidFill>
                    <a:srgbClr val="701C7F"/>
                  </a:solidFill>
                  <a:latin typeface="+mn-lt"/>
                  <a:ea typeface="Roboto"/>
                  <a:cs typeface="Roboto"/>
                  <a:sym typeface="Roboto"/>
                </a:rPr>
                <a:t> </a:t>
              </a:r>
              <a:r>
                <a:rPr lang="en" sz="1800" dirty="0" smtClean="0">
                  <a:solidFill>
                    <a:srgbClr val="701C7F"/>
                  </a:solidFill>
                  <a:latin typeface="+mn-lt"/>
                  <a:ea typeface="Roboto"/>
                  <a:cs typeface="Roboto"/>
                  <a:sym typeface="Roboto"/>
                </a:rPr>
                <a:t>x</a:t>
              </a:r>
              <a:r>
                <a:rPr lang="en-US" sz="1800" dirty="0" smtClean="0">
                  <a:solidFill>
                    <a:srgbClr val="701C7F"/>
                  </a:solidFill>
                  <a:latin typeface="+mn-lt"/>
                  <a:ea typeface="Roboto"/>
                  <a:cs typeface="Roboto"/>
                  <a:sym typeface="Roboto"/>
                </a:rPr>
                <a:t> </a:t>
              </a:r>
              <a:r>
                <a:rPr lang="en" sz="1800" i="1" dirty="0" smtClean="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(“go</a:t>
              </a:r>
              <a:r>
                <a:rPr lang="en" sz="1800" dirty="0" smtClean="0">
                  <a:solidFill>
                    <a:srgbClr val="701C7F"/>
                  </a:solidFill>
                  <a:latin typeface="+mn-lt"/>
                  <a:ea typeface="Roboto"/>
                  <a:cs typeface="Roboto"/>
                  <a:sym typeface="Roboto"/>
                </a:rPr>
                <a:t>”|</a:t>
              </a:r>
              <a:r>
                <a:rPr lang="en-US" sz="1800" dirty="0" smtClean="0">
                  <a:solidFill>
                    <a:srgbClr val="701C7F"/>
                  </a:solidFill>
                  <a:latin typeface="+mn-lt"/>
                  <a:ea typeface="Roboto"/>
                  <a:cs typeface="Roboto"/>
                  <a:sym typeface="Roboto"/>
                </a:rPr>
                <a:t>“</a:t>
              </a:r>
              <a:r>
                <a:rPr lang="en" sz="1800" dirty="0" smtClean="0">
                  <a:solidFill>
                    <a:srgbClr val="701C7F"/>
                  </a:solidFill>
                  <a:latin typeface="+mn-lt"/>
                  <a:ea typeface="Roboto"/>
                  <a:cs typeface="Roboto"/>
                  <a:sym typeface="Roboto"/>
                </a:rPr>
                <a:t>去”)</a:t>
              </a:r>
              <a:r>
                <a:rPr lang="en-US" sz="1800" dirty="0" smtClean="0">
                  <a:solidFill>
                    <a:srgbClr val="701C7F"/>
                  </a:solidFill>
                  <a:latin typeface="+mn-lt"/>
                  <a:ea typeface="Roboto"/>
                  <a:cs typeface="Roboto"/>
                  <a:sym typeface="Roboto"/>
                </a:rPr>
                <a:t> </a:t>
              </a:r>
              <a:r>
                <a:rPr lang="en" sz="1800" dirty="0" smtClean="0">
                  <a:solidFill>
                    <a:srgbClr val="701C7F"/>
                  </a:solidFill>
                  <a:latin typeface="+mn-lt"/>
                  <a:ea typeface="Roboto"/>
                  <a:cs typeface="Roboto"/>
                  <a:sym typeface="Roboto"/>
                </a:rPr>
                <a:t>x</a:t>
              </a:r>
              <a:r>
                <a:rPr lang="en-US" sz="1800" dirty="0" smtClean="0">
                  <a:solidFill>
                    <a:srgbClr val="701C7F"/>
                  </a:solidFill>
                  <a:latin typeface="+mn-lt"/>
                  <a:ea typeface="Roboto"/>
                  <a:cs typeface="Roboto"/>
                  <a:sym typeface="Roboto"/>
                </a:rPr>
                <a:t> </a:t>
              </a:r>
              <a:r>
                <a:rPr lang="en" sz="1800" dirty="0" smtClean="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Language Model:</a:t>
              </a:r>
              <a:endParaRPr sz="1800" dirty="0">
                <a:solidFill>
                  <a:srgbClr val="701C7F"/>
                </a:solidFill>
                <a:latin typeface="+mn-lt"/>
                <a:ea typeface="Roboto"/>
                <a:cs typeface="Roboto"/>
                <a:sym typeface="Roboto"/>
              </a:endParaRPr>
            </a:p>
            <a:p>
              <a:pPr lvl="0">
                <a:lnSpc>
                  <a:spcPct val="115000"/>
                </a:lnSpc>
              </a:pPr>
              <a:r>
                <a:rPr lang="en"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a:t>
              </a:r>
              <a:r>
                <a:rPr lang="en" sz="1800" dirty="0" smtClean="0">
                  <a:solidFill>
                    <a:srgbClr val="701C7F"/>
                  </a:solidFill>
                  <a:latin typeface="+mn-lt"/>
                  <a:ea typeface="Roboto"/>
                  <a:cs typeface="Roboto"/>
                  <a:sym typeface="Roboto"/>
                </a:rPr>
                <a:t>我乘</a:t>
              </a:r>
              <a:r>
                <a:rPr lang="zh-CN" altLang="en-US" dirty="0">
                  <a:solidFill>
                    <a:srgbClr val="701C7F"/>
                  </a:solidFill>
                  <a:ea typeface="Roboto"/>
                  <a:cs typeface="Roboto"/>
                  <a:sym typeface="Roboto"/>
                </a:rPr>
                <a:t>火車</a:t>
              </a:r>
              <a:r>
                <a:rPr lang="en" sz="1800" dirty="0" smtClean="0">
                  <a:solidFill>
                    <a:srgbClr val="701C7F"/>
                  </a:solidFill>
                  <a:latin typeface="+mn-lt"/>
                  <a:ea typeface="Roboto"/>
                  <a:cs typeface="Roboto"/>
                  <a:sym typeface="Roboto"/>
                </a:rPr>
                <a:t>去學校”)</a:t>
              </a:r>
              <a:endParaRPr sz="1800" dirty="0">
                <a:solidFill>
                  <a:srgbClr val="701C7F"/>
                </a:solidFill>
                <a:latin typeface="+mn-lt"/>
                <a:ea typeface="Roboto"/>
                <a:cs typeface="Roboto"/>
                <a:sym typeface="Roboto"/>
              </a:endParaRPr>
            </a:p>
          </p:txBody>
        </p:sp>
      </p:grpSp>
      <p:grpSp>
        <p:nvGrpSpPr>
          <p:cNvPr id="125" name="Shape 125"/>
          <p:cNvGrpSpPr/>
          <p:nvPr/>
        </p:nvGrpSpPr>
        <p:grpSpPr>
          <a:xfrm>
            <a:off x="319812" y="3273991"/>
            <a:ext cx="8325674" cy="1437386"/>
            <a:chOff x="1593000" y="2322568"/>
            <a:chExt cx="5957975" cy="643500"/>
          </a:xfrm>
        </p:grpSpPr>
        <p:sp>
          <p:nvSpPr>
            <p:cNvPr id="126" name="Shape 12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7" name="Shape 127"/>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8" name="Shape 128"/>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9" name="Shape 1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Example-based Machine Translation</a:t>
              </a:r>
              <a:endParaRPr sz="1800">
                <a:solidFill>
                  <a:srgbClr val="FFFFFF"/>
                </a:solidFill>
                <a:latin typeface="+mn-lt"/>
                <a:ea typeface="Roboto"/>
                <a:cs typeface="Roboto"/>
                <a:sym typeface="Roboto"/>
              </a:endParaRPr>
            </a:p>
          </p:txBody>
        </p:sp>
        <p:sp>
          <p:nvSpPr>
            <p:cNvPr id="130" name="Shape 130"/>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1" name="Shape 131"/>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02</a:t>
              </a:r>
              <a:endParaRPr sz="1800">
                <a:solidFill>
                  <a:srgbClr val="FFFFFF"/>
                </a:solidFill>
                <a:latin typeface="+mn-lt"/>
                <a:ea typeface="Roboto Thin"/>
                <a:cs typeface="Roboto Thin"/>
                <a:sym typeface="Roboto Thin"/>
              </a:endParaRPr>
            </a:p>
          </p:txBody>
        </p:sp>
        <p:sp>
          <p:nvSpPr>
            <p:cNvPr id="132" name="Shape 1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I go to school by </a:t>
              </a:r>
              <a:r>
                <a:rPr lang="en" sz="1800" dirty="0" smtClean="0">
                  <a:solidFill>
                    <a:srgbClr val="701C7F"/>
                  </a:solidFill>
                  <a:latin typeface="+mn-lt"/>
                  <a:ea typeface="Roboto"/>
                  <a:cs typeface="Roboto"/>
                  <a:sym typeface="Roboto"/>
                </a:rPr>
                <a:t>train.</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I go to school by </a:t>
              </a:r>
              <a:r>
                <a:rPr lang="en" sz="1800" u="sng" dirty="0">
                  <a:solidFill>
                    <a:srgbClr val="701C7F"/>
                  </a:solidFill>
                  <a:latin typeface="+mn-lt"/>
                  <a:ea typeface="Roboto"/>
                  <a:cs typeface="Roboto"/>
                  <a:sym typeface="Roboto"/>
                </a:rPr>
                <a:t>taxi</a:t>
              </a:r>
              <a:r>
                <a:rPr lang="en" sz="1800" dirty="0">
                  <a:solidFill>
                    <a:srgbClr val="701C7F"/>
                  </a:solidFill>
                  <a:latin typeface="+mn-lt"/>
                  <a:ea typeface="Roboto"/>
                  <a:cs typeface="Roboto"/>
                  <a:sym typeface="Roboto"/>
                </a:rPr>
                <a:t>. 我乘</a:t>
              </a:r>
              <a:r>
                <a:rPr lang="en" sz="1800" u="sng" dirty="0">
                  <a:solidFill>
                    <a:srgbClr val="701C7F"/>
                  </a:solidFill>
                  <a:latin typeface="+mn-lt"/>
                  <a:ea typeface="Roboto"/>
                  <a:cs typeface="Roboto"/>
                  <a:sym typeface="Roboto"/>
                </a:rPr>
                <a:t>計程車</a:t>
              </a:r>
              <a:r>
                <a:rPr lang="en" sz="1800" dirty="0">
                  <a:solidFill>
                    <a:srgbClr val="701C7F"/>
                  </a:solidFill>
                  <a:latin typeface="+mn-lt"/>
                  <a:ea typeface="Roboto"/>
                  <a:cs typeface="Roboto"/>
                  <a:sym typeface="Roboto"/>
                </a:rPr>
                <a:t>去學校。</a:t>
              </a:r>
              <a:endParaRPr sz="1800" dirty="0">
                <a:solidFill>
                  <a:srgbClr val="701C7F"/>
                </a:solidFill>
                <a:latin typeface="+mn-lt"/>
                <a:ea typeface="Roboto"/>
                <a:cs typeface="Roboto"/>
                <a:sym typeface="Roboto"/>
              </a:endParaRPr>
            </a:p>
            <a:p>
              <a:pPr marL="457200" lvl="0" indent="-342900">
                <a:lnSpc>
                  <a:spcPct val="115000"/>
                </a:lnSpc>
                <a:spcBef>
                  <a:spcPts val="0"/>
                </a:spcBef>
                <a:spcAft>
                  <a:spcPts val="0"/>
                </a:spcAft>
                <a:buClr>
                  <a:srgbClr val="701C7F"/>
                </a:buClr>
                <a:buSzPts val="1800"/>
                <a:buFont typeface="Roboto"/>
                <a:buChar char="●"/>
              </a:pPr>
              <a:r>
                <a:rPr lang="en" sz="1800" dirty="0" smtClean="0">
                  <a:solidFill>
                    <a:srgbClr val="701C7F"/>
                  </a:solidFill>
                  <a:latin typeface="+mn-lt"/>
                  <a:ea typeface="Roboto"/>
                  <a:cs typeface="Roboto"/>
                  <a:sym typeface="Roboto"/>
                </a:rPr>
                <a:t>我乘</a:t>
              </a:r>
              <a:r>
                <a:rPr lang="zh-CN" altLang="en-US" dirty="0">
                  <a:solidFill>
                    <a:srgbClr val="701C7F"/>
                  </a:solidFill>
                  <a:ea typeface="Roboto"/>
                  <a:cs typeface="Roboto"/>
                  <a:sym typeface="Roboto"/>
                </a:rPr>
                <a:t>火車</a:t>
              </a:r>
              <a:r>
                <a:rPr lang="en" sz="1800" dirty="0" smtClean="0">
                  <a:solidFill>
                    <a:srgbClr val="701C7F"/>
                  </a:solidFill>
                  <a:latin typeface="+mn-lt"/>
                  <a:ea typeface="Roboto"/>
                  <a:cs typeface="Roboto"/>
                  <a:sym typeface="Roboto"/>
                </a:rPr>
                <a:t>去學校</a:t>
              </a:r>
              <a:r>
                <a:rPr lang="en" sz="1800" dirty="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p:txBody>
        </p:sp>
      </p:grpSp>
      <p:grpSp>
        <p:nvGrpSpPr>
          <p:cNvPr id="133" name="Shape 133"/>
          <p:cNvGrpSpPr/>
          <p:nvPr/>
        </p:nvGrpSpPr>
        <p:grpSpPr>
          <a:xfrm>
            <a:off x="319812" y="1810636"/>
            <a:ext cx="8325674" cy="1437386"/>
            <a:chOff x="1593000" y="2322568"/>
            <a:chExt cx="5957975" cy="643500"/>
          </a:xfrm>
        </p:grpSpPr>
        <p:sp>
          <p:nvSpPr>
            <p:cNvPr id="134" name="Shape 13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5" name="Shape 135"/>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6" name="Shape 136"/>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7" name="Shape 13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dirty="0">
                  <a:solidFill>
                    <a:srgbClr val="FFFFFF"/>
                  </a:solidFill>
                  <a:latin typeface="+mn-lt"/>
                  <a:ea typeface="Roboto Medium"/>
                  <a:cs typeface="Roboto Medium"/>
                  <a:sym typeface="Roboto Medium"/>
                </a:rPr>
                <a:t>Rule-based Machine Translation</a:t>
              </a:r>
              <a:endParaRPr sz="1800" dirty="0">
                <a:solidFill>
                  <a:srgbClr val="FFFFFF"/>
                </a:solidFill>
                <a:latin typeface="+mn-lt"/>
                <a:ea typeface="Roboto"/>
                <a:cs typeface="Roboto"/>
                <a:sym typeface="Roboto"/>
              </a:endParaRPr>
            </a:p>
          </p:txBody>
        </p:sp>
        <p:sp>
          <p:nvSpPr>
            <p:cNvPr id="138" name="Shape 138"/>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9" name="Shape 139"/>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01</a:t>
              </a:r>
              <a:endParaRPr sz="1800">
                <a:solidFill>
                  <a:srgbClr val="FFFFFF"/>
                </a:solidFill>
                <a:latin typeface="+mn-lt"/>
                <a:ea typeface="Roboto Thin"/>
                <a:cs typeface="Roboto Thin"/>
                <a:sym typeface="Roboto Thin"/>
              </a:endParaRPr>
            </a:p>
          </p:txBody>
        </p:sp>
        <p:sp>
          <p:nvSpPr>
            <p:cNvPr id="140" name="Shape 140"/>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I go to school by </a:t>
              </a:r>
              <a:r>
                <a:rPr lang="en" sz="1800" dirty="0" smtClean="0">
                  <a:solidFill>
                    <a:srgbClr val="701C7F"/>
                  </a:solidFill>
                  <a:latin typeface="+mn-lt"/>
                  <a:ea typeface="Roboto"/>
                  <a:cs typeface="Roboto"/>
                  <a:sym typeface="Roboto"/>
                </a:rPr>
                <a:t>train.</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我／去／學校／乘</a:t>
              </a:r>
              <a:r>
                <a:rPr lang="en" sz="1800" dirty="0" smtClean="0">
                  <a:solidFill>
                    <a:srgbClr val="701C7F"/>
                  </a:solidFill>
                  <a:latin typeface="+mn-lt"/>
                  <a:ea typeface="Roboto"/>
                  <a:cs typeface="Roboto"/>
                  <a:sym typeface="Roboto"/>
                </a:rPr>
                <a:t>／</a:t>
              </a:r>
              <a:r>
                <a:rPr lang="zh-CN" altLang="en-US" sz="1800" dirty="0" smtClean="0">
                  <a:solidFill>
                    <a:srgbClr val="701C7F"/>
                  </a:solidFill>
                  <a:latin typeface="+mn-lt"/>
                  <a:ea typeface="Roboto"/>
                  <a:cs typeface="Roboto"/>
                  <a:sym typeface="Roboto"/>
                </a:rPr>
                <a:t>火車</a:t>
              </a:r>
              <a:r>
                <a:rPr lang="en" sz="1800" dirty="0" smtClean="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a:p>
              <a:pPr marL="457200" lvl="0" indent="-342900">
                <a:lnSpc>
                  <a:spcPct val="115000"/>
                </a:lnSpc>
                <a:spcBef>
                  <a:spcPts val="0"/>
                </a:spcBef>
                <a:spcAft>
                  <a:spcPts val="0"/>
                </a:spcAft>
                <a:buClr>
                  <a:srgbClr val="701C7F"/>
                </a:buClr>
                <a:buSzPts val="1800"/>
                <a:buFont typeface="Roboto"/>
                <a:buChar char="●"/>
              </a:pPr>
              <a:r>
                <a:rPr lang="en" sz="1800" dirty="0" smtClean="0">
                  <a:solidFill>
                    <a:srgbClr val="701C7F"/>
                  </a:solidFill>
                  <a:latin typeface="+mn-lt"/>
                  <a:ea typeface="Roboto"/>
                  <a:cs typeface="Roboto"/>
                  <a:sym typeface="Roboto"/>
                </a:rPr>
                <a:t>我乘</a:t>
              </a:r>
              <a:r>
                <a:rPr lang="zh-CN" altLang="en-US" dirty="0">
                  <a:solidFill>
                    <a:srgbClr val="701C7F"/>
                  </a:solidFill>
                  <a:ea typeface="Roboto"/>
                  <a:cs typeface="Roboto"/>
                  <a:sym typeface="Roboto"/>
                </a:rPr>
                <a:t>火車</a:t>
              </a:r>
              <a:r>
                <a:rPr lang="en" sz="1800" dirty="0" smtClean="0">
                  <a:solidFill>
                    <a:srgbClr val="701C7F"/>
                  </a:solidFill>
                  <a:latin typeface="+mn-lt"/>
                  <a:ea typeface="Roboto"/>
                  <a:cs typeface="Roboto"/>
                  <a:sym typeface="Roboto"/>
                </a:rPr>
                <a:t>去學校</a:t>
              </a:r>
              <a:r>
                <a:rPr lang="en" sz="1800" dirty="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p:txBody>
        </p:sp>
      </p:grpSp>
    </p:spTree>
    <p:extLst>
      <p:ext uri="{BB962C8B-B14F-4D97-AF65-F5344CB8AC3E}">
        <p14:creationId xmlns:p14="http://schemas.microsoft.com/office/powerpoint/2010/main" val="4400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10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628650" y="365127"/>
            <a:ext cx="7886700" cy="109384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smtClean="0"/>
              <a:t>Automatic Translation as a Prediction Problem: Given X, what is the next word?</a:t>
            </a:r>
            <a:endParaRPr sz="3600" dirty="0"/>
          </a:p>
        </p:txBody>
      </p:sp>
      <p:sp>
        <p:nvSpPr>
          <p:cNvPr id="179" name="Shape 179"/>
          <p:cNvSpPr txBox="1">
            <a:spLocks noGrp="1"/>
          </p:cNvSpPr>
          <p:nvPr>
            <p:ph idx="1"/>
          </p:nvPr>
        </p:nvSpPr>
        <p:spPr>
          <a:xfrm>
            <a:off x="628650" y="1458973"/>
            <a:ext cx="7886700" cy="4351338"/>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800" dirty="0" smtClean="0">
                <a:solidFill>
                  <a:schemeClr val="accent2"/>
                </a:solidFill>
                <a:latin typeface="+mn-lt"/>
              </a:rPr>
              <a:t>Given the following:</a:t>
            </a:r>
            <a:endParaRPr sz="2800" dirty="0" smtClean="0">
              <a:solidFill>
                <a:schemeClr val="accent2"/>
              </a:solidFill>
              <a:latin typeface="+mn-lt"/>
            </a:endParaRPr>
          </a:p>
          <a:p>
            <a:pPr marL="0" lvl="0" indent="0" algn="ctr" rtl="0">
              <a:lnSpc>
                <a:spcPct val="100000"/>
              </a:lnSpc>
              <a:spcBef>
                <a:spcPts val="0"/>
              </a:spcBef>
              <a:spcAft>
                <a:spcPts val="0"/>
              </a:spcAft>
              <a:buNone/>
            </a:pPr>
            <a:r>
              <a:rPr lang="en-US" altLang="zh-CN" sz="2800" dirty="0" smtClean="0">
                <a:solidFill>
                  <a:schemeClr val="accent2"/>
                </a:solidFill>
                <a:latin typeface="+mn-lt"/>
              </a:rPr>
              <a:t>ST: </a:t>
            </a:r>
            <a:r>
              <a:rPr lang="en" sz="2800" dirty="0" smtClean="0">
                <a:solidFill>
                  <a:schemeClr val="accent2"/>
                </a:solidFill>
                <a:latin typeface="+mn-lt"/>
              </a:rPr>
              <a:t>I / go / to / school / by / bus / .  / </a:t>
            </a:r>
          </a:p>
          <a:p>
            <a:pPr marL="0" lvl="0" indent="0" algn="ctr" rtl="0">
              <a:lnSpc>
                <a:spcPct val="100000"/>
              </a:lnSpc>
              <a:spcBef>
                <a:spcPts val="0"/>
              </a:spcBef>
              <a:spcAft>
                <a:spcPts val="0"/>
              </a:spcAft>
              <a:buNone/>
            </a:pPr>
            <a:r>
              <a:rPr lang="en" sz="2800" dirty="0" smtClean="0">
                <a:solidFill>
                  <a:schemeClr val="accent2"/>
                </a:solidFill>
                <a:latin typeface="+mn-lt"/>
              </a:rPr>
              <a:t>TT: 我 / 乘</a:t>
            </a:r>
          </a:p>
          <a:p>
            <a:pPr marL="0" lvl="0" indent="0" rtl="0">
              <a:lnSpc>
                <a:spcPct val="100000"/>
              </a:lnSpc>
              <a:spcBef>
                <a:spcPts val="0"/>
              </a:spcBef>
              <a:spcAft>
                <a:spcPts val="0"/>
              </a:spcAft>
              <a:buNone/>
            </a:pPr>
            <a:r>
              <a:rPr lang="en-US" sz="2800" dirty="0" smtClean="0">
                <a:latin typeface="+mn-lt"/>
              </a:rPr>
              <a:t>Which of the following is mo</a:t>
            </a:r>
            <a:r>
              <a:rPr lang="en-US" altLang="zh-CN" sz="2800" dirty="0" smtClean="0">
                <a:latin typeface="+mn-lt"/>
              </a:rPr>
              <a:t>st</a:t>
            </a:r>
            <a:r>
              <a:rPr lang="en-US" sz="2800" dirty="0" smtClean="0">
                <a:latin typeface="+mn-lt"/>
              </a:rPr>
              <a:t> likely to be </a:t>
            </a:r>
            <a:r>
              <a:rPr lang="en" sz="2800" dirty="0" smtClean="0">
                <a:latin typeface="+mn-lt"/>
              </a:rPr>
              <a:t>the next word?</a:t>
            </a:r>
            <a:endParaRPr sz="2800" dirty="0" smtClean="0">
              <a:latin typeface="+mn-lt"/>
            </a:endParaRPr>
          </a:p>
          <a:p>
            <a:pPr marL="0" lvl="0" indent="0" rtl="0">
              <a:lnSpc>
                <a:spcPct val="100000"/>
              </a:lnSpc>
              <a:spcBef>
                <a:spcPts val="0"/>
              </a:spcBef>
              <a:spcAft>
                <a:spcPts val="0"/>
              </a:spcAft>
              <a:buNone/>
            </a:pPr>
            <a:r>
              <a:rPr lang="en" sz="2800" dirty="0" smtClean="0">
                <a:solidFill>
                  <a:schemeClr val="tx1"/>
                </a:solidFill>
                <a:latin typeface="微軟正黑體" panose="020B0604030504040204" pitchFamily="34" charset="-120"/>
                <a:ea typeface="微軟正黑體" panose="020B0604030504040204" pitchFamily="34" charset="-120"/>
              </a:rPr>
              <a:t>公車</a:t>
            </a:r>
          </a:p>
          <a:p>
            <a:pPr marL="0" lvl="0" indent="0" rtl="0">
              <a:lnSpc>
                <a:spcPct val="100000"/>
              </a:lnSpc>
              <a:spcBef>
                <a:spcPts val="0"/>
              </a:spcBef>
              <a:spcAft>
                <a:spcPts val="0"/>
              </a:spcAft>
              <a:buNone/>
            </a:pPr>
            <a:r>
              <a:rPr lang="zh-CN" altLang="en-US" sz="2800" dirty="0" smtClean="0">
                <a:solidFill>
                  <a:schemeClr val="tx1"/>
                </a:solidFill>
                <a:latin typeface="微軟正黑體" panose="020B0604030504040204" pitchFamily="34" charset="-120"/>
                <a:ea typeface="微軟正黑體" panose="020B0604030504040204" pitchFamily="34" charset="-120"/>
              </a:rPr>
              <a:t>火車</a:t>
            </a:r>
            <a:endParaRPr sz="2800" dirty="0" smtClean="0">
              <a:solidFill>
                <a:schemeClr val="tx1"/>
              </a:solidFill>
              <a:latin typeface="微軟正黑體" panose="020B0604030504040204" pitchFamily="34" charset="-120"/>
              <a:ea typeface="微軟正黑體" panose="020B0604030504040204" pitchFamily="34" charset="-120"/>
            </a:endParaRPr>
          </a:p>
          <a:p>
            <a:pPr marL="0" lvl="0" indent="0" rtl="0">
              <a:lnSpc>
                <a:spcPct val="100000"/>
              </a:lnSpc>
              <a:spcBef>
                <a:spcPts val="0"/>
              </a:spcBef>
              <a:spcAft>
                <a:spcPts val="0"/>
              </a:spcAft>
              <a:buNone/>
            </a:pPr>
            <a:r>
              <a:rPr lang="en" sz="2800" dirty="0" smtClean="0">
                <a:solidFill>
                  <a:schemeClr val="tx1"/>
                </a:solidFill>
                <a:latin typeface="微軟正黑體" panose="020B0604030504040204" pitchFamily="34" charset="-120"/>
                <a:ea typeface="微軟正黑體" panose="020B0604030504040204" pitchFamily="34" charset="-120"/>
              </a:rPr>
              <a:t>學校</a:t>
            </a:r>
          </a:p>
          <a:p>
            <a:pPr marL="0" lvl="0" indent="0" rtl="0">
              <a:lnSpc>
                <a:spcPct val="100000"/>
              </a:lnSpc>
              <a:spcBef>
                <a:spcPts val="0"/>
              </a:spcBef>
              <a:spcAft>
                <a:spcPts val="0"/>
              </a:spcAft>
              <a:buNone/>
            </a:pPr>
            <a:r>
              <a:rPr lang="zh-CN" altLang="en-US" sz="2800" dirty="0" smtClean="0">
                <a:solidFill>
                  <a:schemeClr val="tx1"/>
                </a:solidFill>
                <a:latin typeface="微軟正黑體" panose="020B0604030504040204" pitchFamily="34" charset="-120"/>
                <a:ea typeface="微軟正黑體" panose="020B0604030504040204" pitchFamily="34" charset="-120"/>
              </a:rPr>
              <a:t>咖啡</a:t>
            </a:r>
            <a:endParaRPr lang="en-US" altLang="zh-CN" sz="2800" dirty="0" smtClean="0">
              <a:solidFill>
                <a:schemeClr val="tx1"/>
              </a:solidFill>
              <a:latin typeface="微軟正黑體" panose="020B0604030504040204" pitchFamily="34" charset="-120"/>
              <a:ea typeface="微軟正黑體" panose="020B0604030504040204" pitchFamily="34" charset="-120"/>
            </a:endParaRPr>
          </a:p>
          <a:p>
            <a:pPr marL="0" lvl="0" indent="0" rtl="0">
              <a:lnSpc>
                <a:spcPct val="100000"/>
              </a:lnSpc>
              <a:spcBef>
                <a:spcPts val="0"/>
              </a:spcBef>
              <a:spcAft>
                <a:spcPts val="0"/>
              </a:spcAft>
              <a:buNone/>
            </a:pPr>
            <a:r>
              <a:rPr lang="zh-CN" altLang="en-US" sz="2800" dirty="0" smtClean="0">
                <a:solidFill>
                  <a:schemeClr val="tx1"/>
                </a:solidFill>
                <a:latin typeface="微軟正黑體" panose="020B0604030504040204" pitchFamily="34" charset="-120"/>
                <a:ea typeface="微軟正黑體" panose="020B0604030504040204" pitchFamily="34" charset="-120"/>
              </a:rPr>
              <a:t>電腦</a:t>
            </a:r>
            <a:endParaRPr lang="en-US" altLang="zh-CN" sz="2800" dirty="0" smtClean="0">
              <a:solidFill>
                <a:schemeClr val="tx1"/>
              </a:solidFill>
              <a:latin typeface="微軟正黑體" panose="020B0604030504040204" pitchFamily="34" charset="-120"/>
              <a:ea typeface="微軟正黑體" panose="020B0604030504040204" pitchFamily="34" charset="-120"/>
            </a:endParaRPr>
          </a:p>
          <a:p>
            <a:pPr marL="0" lvl="0" indent="0" rtl="0">
              <a:lnSpc>
                <a:spcPct val="100000"/>
              </a:lnSpc>
              <a:spcBef>
                <a:spcPts val="0"/>
              </a:spcBef>
              <a:spcAft>
                <a:spcPts val="0"/>
              </a:spcAft>
              <a:buNone/>
            </a:pPr>
            <a:r>
              <a:rPr lang="zh-CN" altLang="en-US" sz="2800" dirty="0" smtClean="0">
                <a:solidFill>
                  <a:schemeClr val="tx1"/>
                </a:solidFill>
                <a:latin typeface="微軟正黑體" panose="020B0604030504040204" pitchFamily="34" charset="-120"/>
                <a:ea typeface="微軟正黑體" panose="020B0604030504040204" pitchFamily="34" charset="-120"/>
              </a:rPr>
              <a:t>翻譯</a:t>
            </a:r>
            <a:endParaRPr sz="28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7620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1"/>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Effect transition="in" filter="fade">
                                      <p:cBhvr>
                                        <p:cTn id="12" dur="1"/>
                                        <p:tgtEl>
                                          <p:spTgt spid="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Effect transition="in" filter="fade">
                                      <p:cBhvr>
                                        <p:cTn id="17" dur="1"/>
                                        <p:tgtEl>
                                          <p:spTgt spid="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1"/>
                                        <p:tgtEl>
                                          <p:spTgt spid="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xEl>
                                              <p:pRg st="4" end="4"/>
                                            </p:txEl>
                                          </p:spTgt>
                                        </p:tgtEl>
                                        <p:attrNameLst>
                                          <p:attrName>style.visibility</p:attrName>
                                        </p:attrNameLst>
                                      </p:cBhvr>
                                      <p:to>
                                        <p:strVal val="visible"/>
                                      </p:to>
                                    </p:set>
                                    <p:animEffect transition="in" filter="fade">
                                      <p:cBhvr>
                                        <p:cTn id="27" dur="1"/>
                                        <p:tgtEl>
                                          <p:spTgt spid="1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xEl>
                                              <p:pRg st="5" end="5"/>
                                            </p:txEl>
                                          </p:spTgt>
                                        </p:tgtEl>
                                        <p:attrNameLst>
                                          <p:attrName>style.visibility</p:attrName>
                                        </p:attrNameLst>
                                      </p:cBhvr>
                                      <p:to>
                                        <p:strVal val="visible"/>
                                      </p:to>
                                    </p:set>
                                    <p:animEffect transition="in" filter="fade">
                                      <p:cBhvr>
                                        <p:cTn id="32" dur="1"/>
                                        <p:tgtEl>
                                          <p:spTgt spid="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xEl>
                                              <p:pRg st="6" end="6"/>
                                            </p:txEl>
                                          </p:spTgt>
                                        </p:tgtEl>
                                        <p:attrNameLst>
                                          <p:attrName>style.visibility</p:attrName>
                                        </p:attrNameLst>
                                      </p:cBhvr>
                                      <p:to>
                                        <p:strVal val="visible"/>
                                      </p:to>
                                    </p:set>
                                    <p:animEffect transition="in" filter="fade">
                                      <p:cBhvr>
                                        <p:cTn id="37" dur="1"/>
                                        <p:tgtEl>
                                          <p:spTgt spid="1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9">
                                            <p:txEl>
                                              <p:pRg st="7" end="7"/>
                                            </p:txEl>
                                          </p:spTgt>
                                        </p:tgtEl>
                                        <p:attrNameLst>
                                          <p:attrName>style.visibility</p:attrName>
                                        </p:attrNameLst>
                                      </p:cBhvr>
                                      <p:to>
                                        <p:strVal val="visible"/>
                                      </p:to>
                                    </p:set>
                                    <p:animEffect transition="in" filter="fade">
                                      <p:cBhvr>
                                        <p:cTn id="42" dur="1"/>
                                        <p:tgtEl>
                                          <p:spTgt spid="1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9">
                                            <p:txEl>
                                              <p:pRg st="8" end="8"/>
                                            </p:txEl>
                                          </p:spTgt>
                                        </p:tgtEl>
                                        <p:attrNameLst>
                                          <p:attrName>style.visibility</p:attrName>
                                        </p:attrNameLst>
                                      </p:cBhvr>
                                      <p:to>
                                        <p:strVal val="visible"/>
                                      </p:to>
                                    </p:set>
                                    <p:animEffect transition="in" filter="fade">
                                      <p:cBhvr>
                                        <p:cTn id="47" dur="1"/>
                                        <p:tgtEl>
                                          <p:spTgt spid="1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9">
                                            <p:txEl>
                                              <p:pRg st="9" end="9"/>
                                            </p:txEl>
                                          </p:spTgt>
                                        </p:tgtEl>
                                        <p:attrNameLst>
                                          <p:attrName>style.visibility</p:attrName>
                                        </p:attrNameLst>
                                      </p:cBhvr>
                                      <p:to>
                                        <p:strVal val="visible"/>
                                      </p:to>
                                    </p:set>
                                    <p:animEffect transition="in" filter="fade">
                                      <p:cBhvr>
                                        <p:cTn id="52" dur="1"/>
                                        <p:tgtEl>
                                          <p:spTgt spid="1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smtClean="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b="0" dirty="0" smtClean="0">
                <a:latin typeface="Calibri" charset="0"/>
                <a:ea typeface="Calibri" charset="0"/>
                <a:cs typeface="Calibri" charset="0"/>
              </a:rPr>
              <a:t>Neural Machine Translation as Multi-class Classification</a:t>
            </a:r>
            <a:endParaRPr lang="en-US" b="0" dirty="0">
              <a:latin typeface="Calibri" charset="0"/>
              <a:ea typeface="Calibri" charset="0"/>
              <a:cs typeface="Calibri" charset="0"/>
            </a:endParaRPr>
          </a:p>
        </p:txBody>
      </p:sp>
      <p:sp>
        <p:nvSpPr>
          <p:cNvPr id="10" name="Rectangle 9"/>
          <p:cNvSpPr/>
          <p:nvPr/>
        </p:nvSpPr>
        <p:spPr>
          <a:xfrm>
            <a:off x="6467216" y="26093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6" name="Double Bracket 15"/>
          <p:cNvSpPr/>
          <p:nvPr/>
        </p:nvSpPr>
        <p:spPr>
          <a:xfrm>
            <a:off x="6582185" y="32177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0.55</a:t>
            </a:r>
          </a:p>
          <a:p>
            <a:pPr algn="ctr" defTabSz="914400">
              <a:buClr>
                <a:srgbClr val="000000"/>
              </a:buClr>
              <a:buFont typeface="Arial"/>
              <a:buNone/>
            </a:pPr>
            <a:r>
              <a:rPr lang="en-US" sz="1400" kern="0" dirty="0" smtClean="0">
                <a:solidFill>
                  <a:srgbClr val="008E00"/>
                </a:solidFill>
                <a:sym typeface="Arial"/>
              </a:rPr>
              <a:t>0.300.10</a:t>
            </a:r>
          </a:p>
          <a:p>
            <a:pPr algn="ctr" defTabSz="914400">
              <a:buClr>
                <a:srgbClr val="000000"/>
              </a:buClr>
              <a:buFont typeface="Arial"/>
              <a:buNone/>
            </a:pPr>
            <a:r>
              <a:rPr lang="en-US" sz="1400" kern="0" dirty="0" smtClean="0">
                <a:solidFill>
                  <a:srgbClr val="008E00"/>
                </a:solidFill>
                <a:sym typeface="Arial"/>
              </a:rPr>
              <a:t>0.05</a:t>
            </a: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8" name="TextBox 17"/>
          <p:cNvSpPr txBox="1"/>
          <p:nvPr/>
        </p:nvSpPr>
        <p:spPr>
          <a:xfrm>
            <a:off x="7860516" y="3326867"/>
            <a:ext cx="591465" cy="1077218"/>
          </a:xfrm>
          <a:prstGeom prst="rect">
            <a:avLst/>
          </a:prstGeom>
          <a:noFill/>
        </p:spPr>
        <p:txBody>
          <a:bodyPr wrap="square" rtlCol="0">
            <a:spAutoFit/>
          </a:bodyPr>
          <a:lstStyle/>
          <a:p>
            <a:pPr defTabSz="914400">
              <a:buClr>
                <a:srgbClr val="000000"/>
              </a:buClr>
              <a:buFont typeface="Arial"/>
              <a:buNone/>
            </a:pPr>
            <a:r>
              <a:rPr lang="en-US" sz="1600" kern="0" dirty="0" smtClean="0">
                <a:solidFill>
                  <a:srgbClr val="000000"/>
                </a:solidFill>
                <a:ea typeface="Arial"/>
                <a:cs typeface="Arial"/>
                <a:sym typeface="Arial"/>
              </a:rPr>
              <a:t>cat</a:t>
            </a:r>
          </a:p>
          <a:p>
            <a:pPr defTabSz="914400">
              <a:buClr>
                <a:srgbClr val="000000"/>
              </a:buClr>
              <a:buFont typeface="Arial"/>
              <a:buNone/>
            </a:pPr>
            <a:r>
              <a:rPr lang="en-US" sz="1600" kern="0" dirty="0">
                <a:solidFill>
                  <a:srgbClr val="000000"/>
                </a:solidFill>
                <a:ea typeface="Arial"/>
                <a:cs typeface="Arial"/>
                <a:sym typeface="Arial"/>
              </a:rPr>
              <a:t>t</a:t>
            </a:r>
            <a:r>
              <a:rPr lang="en-US" sz="1600" kern="0" dirty="0" smtClean="0">
                <a:solidFill>
                  <a:srgbClr val="000000"/>
                </a:solidFill>
                <a:ea typeface="Arial"/>
                <a:cs typeface="Arial"/>
                <a:sym typeface="Arial"/>
              </a:rPr>
              <a:t>iger</a:t>
            </a:r>
          </a:p>
          <a:p>
            <a:pPr defTabSz="914400">
              <a:buClr>
                <a:srgbClr val="000000"/>
              </a:buClr>
              <a:buFont typeface="Arial"/>
              <a:buNone/>
            </a:pPr>
            <a:r>
              <a:rPr lang="en-US" sz="1600" kern="0" dirty="0">
                <a:solidFill>
                  <a:srgbClr val="000000"/>
                </a:solidFill>
                <a:ea typeface="Arial"/>
                <a:cs typeface="Arial"/>
                <a:sym typeface="Arial"/>
              </a:rPr>
              <a:t>d</a:t>
            </a:r>
            <a:r>
              <a:rPr lang="en-US" sz="1600" kern="0" dirty="0" smtClean="0">
                <a:solidFill>
                  <a:srgbClr val="000000"/>
                </a:solidFill>
                <a:ea typeface="Arial"/>
                <a:cs typeface="Arial"/>
                <a:sym typeface="Arial"/>
              </a:rPr>
              <a:t>og</a:t>
            </a:r>
          </a:p>
          <a:p>
            <a:pPr defTabSz="914400">
              <a:buClr>
                <a:srgbClr val="000000"/>
              </a:buClr>
              <a:buFont typeface="Arial"/>
              <a:buNone/>
            </a:pPr>
            <a:r>
              <a:rPr lang="en-US" sz="1600" kern="0" dirty="0" smtClean="0">
                <a:solidFill>
                  <a:srgbClr val="000000"/>
                </a:solidFill>
                <a:ea typeface="Arial"/>
                <a:cs typeface="Arial"/>
                <a:sym typeface="Arial"/>
              </a:rPr>
              <a:t>man</a:t>
            </a:r>
          </a:p>
        </p:txBody>
      </p:sp>
      <p:sp>
        <p:nvSpPr>
          <p:cNvPr id="19" name="TextBox 18"/>
          <p:cNvSpPr txBox="1"/>
          <p:nvPr/>
        </p:nvSpPr>
        <p:spPr>
          <a:xfrm>
            <a:off x="6518201" y="2720017"/>
            <a:ext cx="975267" cy="307777"/>
          </a:xfrm>
          <a:prstGeom prst="rect">
            <a:avLst/>
          </a:prstGeom>
          <a:noFill/>
          <a:ln>
            <a:noFill/>
          </a:ln>
        </p:spPr>
        <p:txBody>
          <a:bodyPr wrap="none" rtlCol="0">
            <a:spAutoFit/>
          </a:bodyPr>
          <a:lstStyle/>
          <a:p>
            <a:pPr defTabSz="914400">
              <a:buClr>
                <a:srgbClr val="000000"/>
              </a:buClr>
              <a:buFont typeface="Arial"/>
              <a:buNone/>
            </a:pPr>
            <a:r>
              <a:rPr lang="en-US" sz="1400" kern="0" dirty="0" smtClean="0">
                <a:solidFill>
                  <a:srgbClr val="FFFFFF"/>
                </a:solidFill>
                <a:ea typeface="Arial"/>
                <a:cs typeface="Arial"/>
                <a:sym typeface="Arial"/>
              </a:rPr>
              <a:t>Probability</a:t>
            </a:r>
            <a:endParaRPr lang="en-US" sz="1400" kern="0" dirty="0">
              <a:solidFill>
                <a:srgbClr val="FFFFFF"/>
              </a:solidFill>
              <a:ea typeface="Arial"/>
              <a:cs typeface="Arial"/>
              <a:sym typeface="Arial"/>
            </a:endParaRPr>
          </a:p>
        </p:txBody>
      </p:sp>
      <p:sp>
        <p:nvSpPr>
          <p:cNvPr id="20" name="TextBox 19"/>
          <p:cNvSpPr txBox="1"/>
          <p:nvPr/>
        </p:nvSpPr>
        <p:spPr>
          <a:xfrm>
            <a:off x="7544453" y="2612296"/>
            <a:ext cx="1564934" cy="523220"/>
          </a:xfrm>
          <a:prstGeom prst="rect">
            <a:avLst/>
          </a:prstGeom>
          <a:noFill/>
          <a:ln>
            <a:noFill/>
          </a:ln>
        </p:spPr>
        <p:txBody>
          <a:bodyPr wrap="square" rtlCol="0">
            <a:spAutoFit/>
          </a:bodyPr>
          <a:lstStyle/>
          <a:p>
            <a:pPr algn="ctr" defTabSz="914400">
              <a:buClr>
                <a:srgbClr val="000000"/>
              </a:buClr>
              <a:buFont typeface="Arial"/>
              <a:buNone/>
            </a:pPr>
            <a:r>
              <a:rPr lang="en-US" sz="1400" kern="0" dirty="0" smtClean="0">
                <a:solidFill>
                  <a:srgbClr val="FFFFFF"/>
                </a:solidFill>
                <a:ea typeface="Arial"/>
                <a:cs typeface="Arial"/>
                <a:sym typeface="Arial"/>
              </a:rPr>
              <a:t>that the picture</a:t>
            </a:r>
          </a:p>
          <a:p>
            <a:pPr marL="6350" algn="ctr" defTabSz="914400">
              <a:buClr>
                <a:srgbClr val="000000"/>
              </a:buClr>
              <a:buFont typeface="Arial"/>
              <a:buNone/>
            </a:pPr>
            <a:r>
              <a:rPr lang="en-US" sz="1400" kern="0" dirty="0" smtClean="0">
                <a:solidFill>
                  <a:srgbClr val="FFFFFF"/>
                </a:solidFill>
                <a:ea typeface="Arial"/>
                <a:cs typeface="Arial"/>
                <a:sym typeface="Arial"/>
              </a:rPr>
              <a:t> is a </a:t>
            </a:r>
            <a:r>
              <a:rPr lang="is-IS" sz="1400" kern="0" dirty="0" smtClean="0">
                <a:solidFill>
                  <a:srgbClr val="FFFFFF"/>
                </a:solidFill>
                <a:ea typeface="Arial"/>
                <a:cs typeface="Arial"/>
                <a:sym typeface="Arial"/>
              </a:rPr>
              <a:t>…</a:t>
            </a:r>
            <a:endParaRPr lang="en-US" sz="1400" kern="0" dirty="0">
              <a:solidFill>
                <a:srgbClr val="FFFFFF"/>
              </a:solidFill>
              <a:ea typeface="Arial"/>
              <a:cs typeface="Aria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smtClean="0">
                <a:solidFill>
                  <a:srgbClr val="FFFF00"/>
                </a:solidFill>
                <a:ea typeface="Arial"/>
                <a:cs typeface="Arial"/>
                <a:sym typeface="Arial"/>
              </a:rPr>
              <a:t>Of the next Chinese word</a:t>
            </a:r>
            <a:endParaRPr lang="en-US" sz="1400" kern="0" dirty="0">
              <a:solidFill>
                <a:srgbClr val="FFFF00"/>
              </a:solidFill>
              <a:ea typeface="Arial"/>
              <a:cs typeface="Arial"/>
              <a:sym typeface="Aria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smtClean="0">
                <a:solidFill>
                  <a:srgbClr val="008E00"/>
                </a:solidFill>
                <a:cs typeface="Arial" panose="020B0604020202020204" pitchFamily="34" charset="0"/>
                <a:sym typeface="Arial"/>
              </a:rPr>
              <a:t>ST: I go </a:t>
            </a:r>
            <a:r>
              <a:rPr lang="en-US" altLang="zh-HK" sz="1200" kern="0" smtClea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24" name="Double Bracket 23"/>
          <p:cNvSpPr/>
          <p:nvPr/>
        </p:nvSpPr>
        <p:spPr>
          <a:xfrm>
            <a:off x="1842278" y="1729546"/>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p:txBody>
      </p:sp>
      <p:grpSp>
        <p:nvGrpSpPr>
          <p:cNvPr id="4" name="Group 3"/>
          <p:cNvGrpSpPr/>
          <p:nvPr/>
        </p:nvGrpSpPr>
        <p:grpSpPr>
          <a:xfrm>
            <a:off x="6625844" y="1807019"/>
            <a:ext cx="2418202" cy="3947859"/>
            <a:chOff x="6585757" y="1807019"/>
            <a:chExt cx="2418202" cy="3947859"/>
          </a:xfrm>
          <a:solidFill>
            <a:schemeClr val="bg1"/>
          </a:solidFill>
        </p:grpSpPr>
        <p:sp>
          <p:nvSpPr>
            <p:cNvPr id="25" name="TextBox 24"/>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26" name="Double Bracket 25"/>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0.02</a:t>
              </a:r>
            </a:p>
            <a:p>
              <a:pPr algn="ctr" defTabSz="914400">
                <a:buClr>
                  <a:srgbClr val="000000"/>
                </a:buClr>
                <a:buFont typeface="Arial"/>
                <a:buNone/>
              </a:pPr>
              <a:r>
                <a:rPr lang="en-US" sz="1600" kern="0" dirty="0" smtClean="0">
                  <a:solidFill>
                    <a:srgbClr val="008E00"/>
                  </a:solidFill>
                  <a:sym typeface="Arial"/>
                </a:rPr>
                <a:t>0.95</a:t>
              </a:r>
            </a:p>
            <a:p>
              <a:pPr algn="ctr" defTabSz="914400">
                <a:buClr>
                  <a:srgbClr val="000000"/>
                </a:buClr>
                <a:buFont typeface="Arial"/>
                <a:buNone/>
              </a:pPr>
              <a:r>
                <a:rPr lang="en-US" sz="1600" kern="0" dirty="0" smtClean="0">
                  <a:solidFill>
                    <a:srgbClr val="008E00"/>
                  </a:solidFill>
                  <a:sym typeface="Arial"/>
                </a:rPr>
                <a:t>0.03</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grpSp>
      <p:sp>
        <p:nvSpPr>
          <p:cNvPr id="6" name="Rectangle 5"/>
          <p:cNvSpPr/>
          <p:nvPr/>
        </p:nvSpPr>
        <p:spPr>
          <a:xfrm>
            <a:off x="6518201" y="2291379"/>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Tree>
    <p:extLst>
      <p:ext uri="{BB962C8B-B14F-4D97-AF65-F5344CB8AC3E}">
        <p14:creationId xmlns:p14="http://schemas.microsoft.com/office/powerpoint/2010/main" val="202753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P spid="12" grpId="0" animBg="1"/>
      <p:bldP spid="16" grpId="0" animBg="1"/>
      <p:bldP spid="18" grpId="0"/>
      <p:bldP spid="20" grpId="0"/>
      <p:bldP spid="21" grpId="0" animBg="1"/>
      <p:bldP spid="23" grpId="0" animBg="1"/>
      <p:bldP spid="24"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1</a:t>
              </a:r>
              <a:endParaRPr lang="en-US" sz="1600" kern="0" dirty="0" smtClean="0">
                <a:solidFill>
                  <a:srgbClr val="008E00"/>
                </a:solidFill>
                <a:sym typeface="Arial"/>
              </a:endParaRPr>
            </a:p>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grpSp>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smtClean="0">
                <a:solidFill>
                  <a:srgbClr val="FF0000"/>
                </a:solidFill>
                <a:sym typeface="Arial"/>
              </a:endParaRPr>
            </a:p>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0.96</a:t>
              </a:r>
            </a:p>
            <a:p>
              <a:pPr algn="ctr" defTabSz="914400">
                <a:buClr>
                  <a:srgbClr val="000000"/>
                </a:buClr>
                <a:buFont typeface="Arial"/>
                <a:buNone/>
              </a:pPr>
              <a:r>
                <a:rPr lang="en-US" altLang="zh-TW" sz="1600" kern="0" dirty="0" smtClean="0">
                  <a:solidFill>
                    <a:srgbClr val="FF0000"/>
                  </a:solidFill>
                  <a:sym typeface="Arial"/>
                </a:rPr>
                <a:t>0.03</a:t>
              </a:r>
            </a:p>
            <a:p>
              <a:pPr algn="ctr" defTabSz="914400">
                <a:buClr>
                  <a:srgbClr val="000000"/>
                </a:buClr>
                <a:buFont typeface="Arial"/>
                <a:buNone/>
              </a:pPr>
              <a:r>
                <a:rPr lang="en-US" altLang="zh-TW" sz="1600" kern="0" dirty="0" smtClean="0">
                  <a:solidFill>
                    <a:srgbClr val="FF0000"/>
                  </a:solidFill>
                  <a:sym typeface="Arial"/>
                </a:rPr>
                <a:t>0.01</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smtClean="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smtClean="0">
                <a:latin typeface="Calibri" charset="0"/>
                <a:ea typeface="Calibri" charset="0"/>
                <a:cs typeface="Calibri" charset="0"/>
              </a:rPr>
              <a:t>Neural Machine Translation</a:t>
            </a:r>
            <a:endParaRPr lang="en-US" sz="3600" b="0" dirty="0">
              <a:latin typeface="Calibri" charset="0"/>
              <a:ea typeface="Calibri" charset="0"/>
              <a:cs typeface="Calibri" charset="0"/>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smtClean="0">
                <a:solidFill>
                  <a:srgbClr val="FFFF00"/>
                </a:solidFill>
                <a:ea typeface="Arial"/>
                <a:cs typeface="Arial"/>
                <a:sym typeface="Arial"/>
              </a:rPr>
              <a:t>of the next Chinese word</a:t>
            </a:r>
            <a:endParaRPr lang="en-US" sz="1400" kern="0" dirty="0">
              <a:solidFill>
                <a:srgbClr val="FFFF00"/>
              </a:solidFill>
              <a:ea typeface="Arial"/>
              <a:cs typeface="Arial"/>
              <a:sym typeface="Aria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smtClean="0">
                <a:solidFill>
                  <a:srgbClr val="008E00"/>
                </a:solidFill>
                <a:cs typeface="Arial" panose="020B0604020202020204" pitchFamily="34" charset="0"/>
                <a:sym typeface="Arial"/>
              </a:rPr>
              <a:t>ST: I go </a:t>
            </a:r>
            <a:r>
              <a:rPr lang="en-US" altLang="zh-HK" sz="1200" kern="0" smtClea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24" name="Double Bracket 23"/>
          <p:cNvSpPr/>
          <p:nvPr/>
        </p:nvSpPr>
        <p:spPr>
          <a:xfrm>
            <a:off x="1847178" y="1690760"/>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p:txBody>
      </p:sp>
      <p:sp>
        <p:nvSpPr>
          <p:cNvPr id="30" name="Double Bracket 29"/>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smtClean="0">
                <a:solidFill>
                  <a:srgbClr val="FF0000"/>
                </a:solidFill>
                <a:cs typeface="Arial" panose="020B0604020202020204" pitchFamily="34" charset="0"/>
                <a:sym typeface="Arial"/>
              </a:rPr>
              <a:t>T</a:t>
            </a:r>
            <a:r>
              <a:rPr lang="en-US" altLang="zh-HK" sz="1200" kern="0" dirty="0" smtClean="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smtClean="0">
                <a:solidFill>
                  <a:srgbClr val="FF0000"/>
                </a:solidFill>
                <a:cs typeface="Arial" panose="020B0604020202020204" pitchFamily="34" charset="0"/>
                <a:sym typeface="Arial"/>
              </a:rPr>
              <a:t>我</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01826" y="2784321"/>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Tree>
    <p:extLst>
      <p:ext uri="{BB962C8B-B14F-4D97-AF65-F5344CB8AC3E}">
        <p14:creationId xmlns:p14="http://schemas.microsoft.com/office/powerpoint/2010/main" val="15179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endParaRPr lang="en-US" sz="1600" kern="0" dirty="0" smtClean="0">
                <a:solidFill>
                  <a:srgbClr val="008E00"/>
                </a:solidFill>
                <a:sym typeface="Arial"/>
              </a:endParaRPr>
            </a:p>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0.96</a:t>
              </a:r>
            </a:p>
            <a:p>
              <a:pPr algn="ctr" defTabSz="914400">
                <a:buClr>
                  <a:srgbClr val="000000"/>
                </a:buClr>
                <a:buFont typeface="Arial"/>
                <a:buNone/>
              </a:pPr>
              <a:r>
                <a:rPr lang="en-US" altLang="zh-TW" sz="1600" kern="0" dirty="0" smtClean="0">
                  <a:solidFill>
                    <a:srgbClr val="008E00"/>
                  </a:solidFill>
                  <a:sym typeface="Arial"/>
                </a:rPr>
                <a:t>0.03</a:t>
              </a:r>
            </a:p>
            <a:p>
              <a:pPr algn="ctr" defTabSz="914400">
                <a:buClr>
                  <a:srgbClr val="000000"/>
                </a:buClr>
                <a:buFont typeface="Arial"/>
                <a:buNone/>
              </a:pPr>
              <a:r>
                <a:rPr lang="en-US" altLang="zh-TW" sz="1600" kern="0" dirty="0" smtClean="0">
                  <a:solidFill>
                    <a:srgbClr val="008E00"/>
                  </a:solidFill>
                  <a:sym typeface="Arial"/>
                </a:rPr>
                <a:t>0.01</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smtClean="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smtClean="0">
                <a:latin typeface="Calibri" charset="0"/>
                <a:ea typeface="Calibri" charset="0"/>
                <a:cs typeface="Calibri" charset="0"/>
              </a:rPr>
              <a:t>Neural Machine Translation</a:t>
            </a:r>
            <a:endParaRPr lang="en-US" sz="3600" b="0" dirty="0">
              <a:latin typeface="Calibri" charset="0"/>
              <a:ea typeface="Calibri" charset="0"/>
              <a:cs typeface="Calibri" charset="0"/>
            </a:endParaRP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smtClean="0">
                <a:solidFill>
                  <a:srgbClr val="FFFF00"/>
                </a:solidFill>
                <a:ea typeface="Arial"/>
                <a:cs typeface="Arial"/>
                <a:sym typeface="Arial"/>
              </a:rPr>
              <a:t>of the next Chinese word</a:t>
            </a:r>
            <a:endParaRPr lang="en-US" sz="1400" kern="0" dirty="0">
              <a:solidFill>
                <a:srgbClr val="FFFF00"/>
              </a:solidFill>
              <a:ea typeface="Arial"/>
              <a:cs typeface="Arial"/>
              <a:sym typeface="Aria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smtClean="0">
                <a:solidFill>
                  <a:srgbClr val="008E00"/>
                </a:solidFill>
                <a:cs typeface="Arial" panose="020B0604020202020204" pitchFamily="34" charset="0"/>
                <a:sym typeface="Arial"/>
              </a:rPr>
              <a:t>ST: I go </a:t>
            </a:r>
            <a:r>
              <a:rPr lang="en-US" altLang="zh-HK" sz="1200" kern="0" smtClea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smtClean="0">
                <a:solidFill>
                  <a:srgbClr val="FF0000"/>
                </a:solidFill>
                <a:sym typeface="Arial"/>
              </a:endParaRPr>
            </a:p>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0.80</a:t>
              </a:r>
            </a:p>
            <a:p>
              <a:pPr algn="ctr" defTabSz="914400">
                <a:buClr>
                  <a:srgbClr val="000000"/>
                </a:buClr>
                <a:buFont typeface="Arial"/>
                <a:buNone/>
              </a:pPr>
              <a:r>
                <a:rPr lang="en-US" altLang="zh-TW" sz="1600" kern="0" dirty="0" smtClean="0">
                  <a:solidFill>
                    <a:srgbClr val="FF0000"/>
                  </a:solidFill>
                  <a:sym typeface="Arial"/>
                </a:rPr>
                <a:t>0.10</a:t>
              </a:r>
            </a:p>
            <a:p>
              <a:pPr algn="ctr" defTabSz="914400">
                <a:buClr>
                  <a:srgbClr val="000000"/>
                </a:buClr>
                <a:buFont typeface="Arial"/>
                <a:buNone/>
              </a:pPr>
              <a:r>
                <a:rPr lang="en-US" altLang="zh-TW" sz="1600" kern="0" dirty="0" smtClean="0">
                  <a:solidFill>
                    <a:srgbClr val="FF0000"/>
                  </a:solidFill>
                  <a:sym typeface="Arial"/>
                </a:rPr>
                <a:t>0.10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p:txBody>
        </p:sp>
      </p:gr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smtClean="0">
                <a:solidFill>
                  <a:srgbClr val="FF0000"/>
                </a:solidFill>
                <a:cs typeface="Arial" panose="020B0604020202020204" pitchFamily="34" charset="0"/>
                <a:sym typeface="Arial"/>
              </a:rPr>
              <a:t>T</a:t>
            </a:r>
            <a:r>
              <a:rPr lang="en-US" altLang="zh-HK" sz="1200" kern="0" dirty="0" smtClean="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smtClean="0">
                <a:solidFill>
                  <a:srgbClr val="FF0000"/>
                </a:solidFill>
                <a:cs typeface="Arial" panose="020B0604020202020204" pitchFamily="34" charset="0"/>
                <a:sym typeface="Arial"/>
              </a:rPr>
              <a:t>我乘</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77563" y="3529882"/>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26" name="Double Bracket 25"/>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p:txBody>
      </p:sp>
      <p:sp>
        <p:nvSpPr>
          <p:cNvPr id="30" name="Double Bracket 29"/>
          <p:cNvSpPr/>
          <p:nvPr/>
        </p:nvSpPr>
        <p:spPr>
          <a:xfrm>
            <a:off x="184780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p:txBody>
      </p:sp>
    </p:spTree>
    <p:extLst>
      <p:ext uri="{BB962C8B-B14F-4D97-AF65-F5344CB8AC3E}">
        <p14:creationId xmlns:p14="http://schemas.microsoft.com/office/powerpoint/2010/main" val="18571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283854" y="3232727"/>
            <a:ext cx="6853928" cy="584775"/>
          </a:xfrm>
          <a:prstGeom prst="rect">
            <a:avLst/>
          </a:prstGeom>
          <a:noFill/>
        </p:spPr>
        <p:txBody>
          <a:bodyPr wrap="none" rtlCol="0">
            <a:spAutoFit/>
          </a:bodyPr>
          <a:lstStyle/>
          <a:p>
            <a:r>
              <a:rPr lang="en-US" altLang="zh-HK" sz="3200" dirty="0"/>
              <a:t>The Hang Seng University of Hong Kong </a:t>
            </a:r>
            <a:endParaRPr lang="zh-HK" altLang="en-US" sz="3200" dirty="0"/>
          </a:p>
        </p:txBody>
      </p:sp>
      <p:sp>
        <p:nvSpPr>
          <p:cNvPr id="3" name="矩形 2"/>
          <p:cNvSpPr/>
          <p:nvPr/>
        </p:nvSpPr>
        <p:spPr>
          <a:xfrm>
            <a:off x="323273" y="618837"/>
            <a:ext cx="2854037" cy="16625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3600" dirty="0"/>
              <a:t>Private University</a:t>
            </a:r>
            <a:endParaRPr lang="zh-HK" altLang="en-US" sz="3600" dirty="0"/>
          </a:p>
        </p:txBody>
      </p:sp>
      <p:cxnSp>
        <p:nvCxnSpPr>
          <p:cNvPr id="5" name="直線單箭頭接點 4"/>
          <p:cNvCxnSpPr>
            <a:stCxn id="3" idx="2"/>
          </p:cNvCxnSpPr>
          <p:nvPr/>
        </p:nvCxnSpPr>
        <p:spPr>
          <a:xfrm>
            <a:off x="1750292" y="2281383"/>
            <a:ext cx="1223817" cy="102523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3498544" y="618837"/>
            <a:ext cx="5285237" cy="16625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3600" dirty="0"/>
              <a:t>5 Schools </a:t>
            </a:r>
          </a:p>
          <a:p>
            <a:pPr algn="ctr"/>
            <a:r>
              <a:rPr lang="en-US" altLang="zh-HK" sz="2400" dirty="0"/>
              <a:t>(Business, Communication, Decision Sciences, Humanities and Social Science, and Translation)</a:t>
            </a:r>
            <a:endParaRPr lang="zh-HK" altLang="en-US" sz="2400" dirty="0"/>
          </a:p>
        </p:txBody>
      </p:sp>
      <p:sp>
        <p:nvSpPr>
          <p:cNvPr id="8" name="矩形 7"/>
          <p:cNvSpPr/>
          <p:nvPr/>
        </p:nvSpPr>
        <p:spPr>
          <a:xfrm>
            <a:off x="1953763" y="4507495"/>
            <a:ext cx="5514110" cy="13298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HK" sz="3600" dirty="0"/>
              <a:t>Undergraduate and Postgraduate </a:t>
            </a:r>
            <a:r>
              <a:rPr lang="en-US" altLang="zh-HK" sz="3600" dirty="0" err="1"/>
              <a:t>Programmes</a:t>
            </a:r>
            <a:endParaRPr lang="zh-HK" altLang="en-US" sz="3600" dirty="0"/>
          </a:p>
        </p:txBody>
      </p:sp>
      <p:cxnSp>
        <p:nvCxnSpPr>
          <p:cNvPr id="13" name="直線單箭頭接點 12"/>
          <p:cNvCxnSpPr/>
          <p:nvPr/>
        </p:nvCxnSpPr>
        <p:spPr>
          <a:xfrm flipV="1">
            <a:off x="6141162" y="2281382"/>
            <a:ext cx="1430345" cy="95134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2" idx="2"/>
            <a:endCxn id="8" idx="0"/>
          </p:cNvCxnSpPr>
          <p:nvPr/>
        </p:nvCxnSpPr>
        <p:spPr>
          <a:xfrm>
            <a:off x="4710818" y="3817502"/>
            <a:ext cx="0" cy="689993"/>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92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endParaRPr lang="en-US" sz="1600" kern="0" dirty="0" smtClean="0">
                <a:solidFill>
                  <a:srgbClr val="008E00"/>
                </a:solidFill>
                <a:sym typeface="Arial"/>
              </a:endParaRPr>
            </a:p>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0.80</a:t>
              </a:r>
            </a:p>
            <a:p>
              <a:pPr algn="ctr" defTabSz="914400">
                <a:buClr>
                  <a:srgbClr val="000000"/>
                </a:buClr>
                <a:buFont typeface="Arial"/>
                <a:buNone/>
              </a:pPr>
              <a:r>
                <a:rPr lang="en-US" altLang="zh-TW" sz="1600" kern="0" dirty="0" smtClean="0">
                  <a:solidFill>
                    <a:srgbClr val="008E00"/>
                  </a:solidFill>
                  <a:sym typeface="Arial"/>
                </a:rPr>
                <a:t>0.10</a:t>
              </a:r>
            </a:p>
            <a:p>
              <a:pPr algn="ctr" defTabSz="914400">
                <a:buClr>
                  <a:srgbClr val="000000"/>
                </a:buClr>
                <a:buFont typeface="Arial"/>
                <a:buNone/>
              </a:pPr>
              <a:r>
                <a:rPr lang="en-US" altLang="zh-TW" sz="1600" kern="0" dirty="0" smtClean="0">
                  <a:solidFill>
                    <a:srgbClr val="008E00"/>
                  </a:solidFill>
                  <a:sym typeface="Arial"/>
                </a:rPr>
                <a:t>0.10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grpSp>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smtClean="0">
                <a:solidFill>
                  <a:srgbClr val="FF0000"/>
                </a:solidFill>
                <a:sym typeface="Arial"/>
              </a:endParaRPr>
            </a:p>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0.75</a:t>
              </a:r>
            </a:p>
            <a:p>
              <a:pPr algn="ctr" defTabSz="914400">
                <a:buClr>
                  <a:srgbClr val="000000"/>
                </a:buClr>
                <a:buFont typeface="Arial"/>
                <a:buNone/>
              </a:pPr>
              <a:r>
                <a:rPr lang="en-US" altLang="zh-TW" sz="1600" kern="0" dirty="0" smtClean="0">
                  <a:solidFill>
                    <a:srgbClr val="FF0000"/>
                  </a:solidFill>
                  <a:sym typeface="Arial"/>
                </a:rPr>
                <a:t>0.25</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smtClean="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smtClean="0">
                <a:latin typeface="Calibri" charset="0"/>
                <a:ea typeface="Calibri" charset="0"/>
                <a:cs typeface="Calibri" charset="0"/>
              </a:rPr>
              <a:t>Neural Machine Translation</a:t>
            </a:r>
            <a:endParaRPr lang="en-US" sz="3600" b="0" dirty="0">
              <a:latin typeface="Calibri" charset="0"/>
              <a:ea typeface="Calibri" charset="0"/>
              <a:cs typeface="Calibri" charset="0"/>
            </a:endParaRP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smtClean="0">
                <a:solidFill>
                  <a:srgbClr val="FFFF00"/>
                </a:solidFill>
                <a:ea typeface="Arial"/>
                <a:cs typeface="Arial"/>
                <a:sym typeface="Arial"/>
              </a:rPr>
              <a:t>of the next Chinese word</a:t>
            </a:r>
            <a:endParaRPr lang="en-US" sz="1400" kern="0" dirty="0">
              <a:solidFill>
                <a:srgbClr val="FFFF00"/>
              </a:solidFill>
              <a:ea typeface="Arial"/>
              <a:cs typeface="Arial"/>
              <a:sym typeface="Aria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smtClean="0">
                <a:solidFill>
                  <a:srgbClr val="008E00"/>
                </a:solidFill>
                <a:cs typeface="Arial" panose="020B0604020202020204" pitchFamily="34" charset="0"/>
                <a:sym typeface="Arial"/>
              </a:rPr>
              <a:t>ST: I go </a:t>
            </a:r>
            <a:r>
              <a:rPr lang="en-US" altLang="zh-HK" sz="1200" kern="0" smtClea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smtClean="0">
                <a:solidFill>
                  <a:srgbClr val="FF0000"/>
                </a:solidFill>
                <a:cs typeface="Arial" panose="020B0604020202020204" pitchFamily="34" charset="0"/>
                <a:sym typeface="Arial"/>
              </a:rPr>
              <a:t>T</a:t>
            </a:r>
            <a:r>
              <a:rPr lang="en-US" altLang="zh-HK" sz="1200" kern="0" dirty="0" smtClean="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smtClean="0">
                <a:solidFill>
                  <a:srgbClr val="FF0000"/>
                </a:solidFill>
                <a:cs typeface="Arial" panose="020B0604020202020204" pitchFamily="34" charset="0"/>
                <a:sym typeface="Arial"/>
              </a:rPr>
              <a:t>我乘公車</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77563" y="4262718"/>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25" name="Double Bracket 24"/>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a:solidFill>
                  <a:srgbClr val="008E00"/>
                </a:solidFill>
                <a:sym typeface="Arial"/>
              </a:rPr>
              <a:t>1</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smtClean="0">
                <a:solidFill>
                  <a:srgbClr val="008E00"/>
                </a:solidFill>
                <a:sym typeface="Arial"/>
              </a:rPr>
              <a:t>0</a:t>
            </a:r>
          </a:p>
          <a:p>
            <a:pPr algn="ctr" defTabSz="914400">
              <a:buClr>
                <a:srgbClr val="000000"/>
              </a:buClr>
              <a:buFont typeface="Arial"/>
              <a:buNone/>
            </a:pPr>
            <a:r>
              <a:rPr lang="en-US" sz="1400" kern="0" dirty="0" smtClean="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endParaRPr lang="en-US" sz="1400" kern="0" dirty="0" smtClean="0">
              <a:solidFill>
                <a:srgbClr val="008E00"/>
              </a:solidFill>
              <a:sym typeface="Arial"/>
            </a:endParaRPr>
          </a:p>
        </p:txBody>
      </p:sp>
      <p:sp>
        <p:nvSpPr>
          <p:cNvPr id="26" name="Double Bracket 25"/>
          <p:cNvSpPr/>
          <p:nvPr/>
        </p:nvSpPr>
        <p:spPr>
          <a:xfrm>
            <a:off x="184793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p:txBody>
      </p:sp>
    </p:spTree>
    <p:extLst>
      <p:ext uri="{BB962C8B-B14F-4D97-AF65-F5344CB8AC3E}">
        <p14:creationId xmlns:p14="http://schemas.microsoft.com/office/powerpoint/2010/main" val="413393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endParaRPr lang="en-US" sz="1600" kern="0" dirty="0" smtClean="0">
                <a:solidFill>
                  <a:srgbClr val="008E00"/>
                </a:solidFill>
                <a:sym typeface="Arial"/>
              </a:endParaRPr>
            </a:p>
            <a:p>
              <a:pPr algn="ctr" defTabSz="914400">
                <a:buClr>
                  <a:srgbClr val="000000"/>
                </a:buClr>
                <a:buFont typeface="Arial"/>
                <a:buNone/>
              </a:pPr>
              <a:r>
                <a:rPr lang="en-US"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0.75</a:t>
              </a:r>
            </a:p>
            <a:p>
              <a:pPr algn="ctr" defTabSz="914400">
                <a:buClr>
                  <a:srgbClr val="000000"/>
                </a:buClr>
                <a:buFont typeface="Arial"/>
                <a:buNone/>
              </a:pPr>
              <a:r>
                <a:rPr lang="en-US" altLang="zh-TW" sz="1600" kern="0" dirty="0" smtClean="0">
                  <a:solidFill>
                    <a:srgbClr val="008E00"/>
                  </a:solidFill>
                  <a:sym typeface="Arial"/>
                </a:rPr>
                <a:t>0.25</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grpSp>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smtClean="0">
                <a:solidFill>
                  <a:srgbClr val="FF0000"/>
                </a:solidFill>
                <a:sym typeface="Arial"/>
              </a:endParaRPr>
            </a:p>
            <a:p>
              <a:pPr algn="ctr" defTabSz="914400">
                <a:buClr>
                  <a:srgbClr val="000000"/>
                </a:buClr>
                <a:buFont typeface="Arial"/>
                <a:buNone/>
              </a:pPr>
              <a:r>
                <a:rPr lang="en-US"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a:t>
              </a:r>
            </a:p>
            <a:p>
              <a:pPr algn="ctr" defTabSz="914400">
                <a:buClr>
                  <a:srgbClr val="000000"/>
                </a:buClr>
                <a:buFont typeface="Arial"/>
                <a:buNone/>
              </a:pPr>
              <a:r>
                <a:rPr lang="en-US" altLang="zh-TW" sz="1600" kern="0" dirty="0" smtClean="0">
                  <a:solidFill>
                    <a:srgbClr val="FF0000"/>
                  </a:solidFill>
                  <a:sym typeface="Arial"/>
                </a:rPr>
                <a:t>0.90</a:t>
              </a:r>
            </a:p>
            <a:p>
              <a:pPr algn="ctr" defTabSz="914400">
                <a:buClr>
                  <a:srgbClr val="000000"/>
                </a:buClr>
                <a:buFont typeface="Arial"/>
                <a:buNone/>
              </a:pPr>
              <a:r>
                <a:rPr lang="en-US" altLang="zh-TW" sz="1600" kern="0" dirty="0" smtClean="0">
                  <a:solidFill>
                    <a:srgbClr val="FF0000"/>
                  </a:solidFill>
                  <a:sym typeface="Arial"/>
                </a:rPr>
                <a:t>0.08</a:t>
              </a:r>
            </a:p>
            <a:p>
              <a:pPr algn="ctr" defTabSz="914400">
                <a:buClr>
                  <a:srgbClr val="000000"/>
                </a:buClr>
                <a:buFont typeface="Arial"/>
                <a:buNone/>
              </a:pPr>
              <a:r>
                <a:rPr lang="en-US" altLang="zh-TW" sz="1600" kern="0" dirty="0" smtClean="0">
                  <a:solidFill>
                    <a:srgbClr val="FF0000"/>
                  </a:solidFill>
                  <a:sym typeface="Arial"/>
                </a:rPr>
                <a:t>0.02</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smtClean="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smtClean="0">
                <a:latin typeface="Calibri" charset="0"/>
                <a:ea typeface="Calibri" charset="0"/>
                <a:cs typeface="Calibri" charset="0"/>
              </a:rPr>
              <a:t>Neural Machine Translation</a:t>
            </a:r>
            <a:endParaRPr lang="en-US" sz="3600" b="0" dirty="0">
              <a:latin typeface="Calibri" charset="0"/>
              <a:ea typeface="Calibri" charset="0"/>
              <a:cs typeface="Calibri" charset="0"/>
            </a:endParaRP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smtClean="0">
                <a:solidFill>
                  <a:srgbClr val="FFFF00"/>
                </a:solidFill>
                <a:ea typeface="Arial"/>
                <a:cs typeface="Arial"/>
                <a:sym typeface="Arial"/>
              </a:rPr>
              <a:t>of the next Chinese word</a:t>
            </a:r>
            <a:endParaRPr lang="en-US" sz="1400" kern="0" dirty="0">
              <a:solidFill>
                <a:srgbClr val="FFFF00"/>
              </a:solidFill>
              <a:ea typeface="Arial"/>
              <a:cs typeface="Arial"/>
              <a:sym typeface="Aria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smtClean="0">
                <a:solidFill>
                  <a:srgbClr val="008E00"/>
                </a:solidFill>
                <a:cs typeface="Arial" panose="020B0604020202020204" pitchFamily="34" charset="0"/>
                <a:sym typeface="Arial"/>
              </a:rPr>
              <a:t>ST: I go to school by bus.</a:t>
            </a:r>
            <a:endParaRPr lang="en-US" altLang="zh-HK" sz="1200" kern="0" dirty="0">
              <a:solidFill>
                <a:srgbClr val="008E00"/>
              </a:solidFill>
              <a:cs typeface="Arial" panose="020B0604020202020204" pitchFamily="34" charset="0"/>
              <a:sym typeface="Arial"/>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smtClean="0">
                <a:solidFill>
                  <a:srgbClr val="FF0000"/>
                </a:solidFill>
                <a:cs typeface="Arial" panose="020B0604020202020204" pitchFamily="34" charset="0"/>
                <a:sym typeface="Arial"/>
              </a:rPr>
              <a:t>T</a:t>
            </a:r>
            <a:r>
              <a:rPr lang="en-US" altLang="zh-HK" sz="1200" kern="0" dirty="0" smtClean="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smtClean="0">
                <a:solidFill>
                  <a:srgbClr val="FF0000"/>
                </a:solidFill>
                <a:cs typeface="Arial" panose="020B0604020202020204" pitchFamily="34" charset="0"/>
                <a:sym typeface="Arial"/>
              </a:rPr>
              <a:t>我乘公車去</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77563" y="4673379"/>
            <a:ext cx="1933780" cy="393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24" name="Double Bracket 23"/>
          <p:cNvSpPr/>
          <p:nvPr/>
        </p:nvSpPr>
        <p:spPr>
          <a:xfrm>
            <a:off x="184793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p:txBody>
      </p:sp>
      <p:sp>
        <p:nvSpPr>
          <p:cNvPr id="26" name="Double Bracket 25"/>
          <p:cNvSpPr/>
          <p:nvPr/>
        </p:nvSpPr>
        <p:spPr>
          <a:xfrm>
            <a:off x="1844502" y="1690757"/>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p:txBody>
      </p:sp>
    </p:spTree>
    <p:extLst>
      <p:ext uri="{BB962C8B-B14F-4D97-AF65-F5344CB8AC3E}">
        <p14:creationId xmlns:p14="http://schemas.microsoft.com/office/powerpoint/2010/main" val="11378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14099" y="2962304"/>
            <a:ext cx="3262432"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如何訓練？</a:t>
            </a:r>
            <a:endParaRPr lang="zh-HK" altLang="en-US" sz="48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13973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27998" y="812225"/>
            <a:ext cx="2339743" cy="584775"/>
          </a:xfrm>
          <a:prstGeom prst="rect">
            <a:avLst/>
          </a:prstGeom>
          <a:noFill/>
        </p:spPr>
        <p:txBody>
          <a:bodyPr wrap="none" rtlCol="0">
            <a:spAutoFit/>
          </a:bodyPr>
          <a:lstStyle/>
          <a:p>
            <a:r>
              <a:rPr lang="en-US" altLang="zh-CN" sz="3200" dirty="0" smtClean="0"/>
              <a:t>Training data</a:t>
            </a:r>
            <a:endParaRPr lang="zh-HK" altLang="en-US" sz="3200" dirty="0"/>
          </a:p>
        </p:txBody>
      </p:sp>
      <p:graphicFrame>
        <p:nvGraphicFramePr>
          <p:cNvPr id="7" name="表格 6"/>
          <p:cNvGraphicFramePr>
            <a:graphicFrameLocks noGrp="1"/>
          </p:cNvGraphicFramePr>
          <p:nvPr/>
        </p:nvGraphicFramePr>
        <p:xfrm>
          <a:off x="727998" y="1609435"/>
          <a:ext cx="7649384" cy="4634346"/>
        </p:xfrm>
        <a:graphic>
          <a:graphicData uri="http://schemas.openxmlformats.org/drawingml/2006/table">
            <a:tbl>
              <a:tblPr firstRow="1" bandRow="1">
                <a:tableStyleId>{5940675A-B579-460E-94D1-54222C63F5DA}</a:tableStyleId>
              </a:tblPr>
              <a:tblGrid>
                <a:gridCol w="3824692"/>
                <a:gridCol w="3824692"/>
              </a:tblGrid>
              <a:tr h="772391">
                <a:tc>
                  <a:txBody>
                    <a:bodyPr/>
                    <a:lstStyle/>
                    <a:p>
                      <a:pPr algn="ctr"/>
                      <a:r>
                        <a:rPr lang="en-US" altLang="zh-HK" sz="3200" b="1" dirty="0" smtClean="0"/>
                        <a:t>INPUT</a:t>
                      </a:r>
                      <a:endParaRPr lang="zh-HK" altLang="en-US" sz="3200" b="1" dirty="0"/>
                    </a:p>
                  </a:txBody>
                  <a:tcPr/>
                </a:tc>
                <a:tc>
                  <a:txBody>
                    <a:bodyPr/>
                    <a:lstStyle/>
                    <a:p>
                      <a:pPr algn="ctr"/>
                      <a:r>
                        <a:rPr lang="en-US" altLang="zh-HK" sz="3200" b="1" dirty="0" smtClean="0"/>
                        <a:t>OUTPUT</a:t>
                      </a:r>
                      <a:endParaRPr lang="zh-HK" altLang="en-US" sz="3200" b="1" dirty="0"/>
                    </a:p>
                  </a:txBody>
                  <a:tcPr/>
                </a:tc>
              </a:tr>
              <a:tr h="772391">
                <a:tc>
                  <a:txBody>
                    <a:bodyPr/>
                    <a:lstStyle/>
                    <a:p>
                      <a:pPr algn="ctr"/>
                      <a:endParaRPr lang="zh-HK" altLang="en-US" sz="3200" dirty="0"/>
                    </a:p>
                  </a:txBody>
                  <a:tcPr/>
                </a:tc>
                <a:tc>
                  <a:txBody>
                    <a:bodyPr/>
                    <a:lstStyle/>
                    <a:p>
                      <a:pPr algn="ctr"/>
                      <a:r>
                        <a:rPr lang="en-US" altLang="zh-HK" sz="3200" dirty="0" smtClean="0"/>
                        <a:t>CAT</a:t>
                      </a:r>
                      <a:endParaRPr lang="zh-HK" altLang="en-US" sz="3200" dirty="0"/>
                    </a:p>
                  </a:txBody>
                  <a:tcPr/>
                </a:tc>
              </a:tr>
              <a:tr h="772391">
                <a:tc>
                  <a:txBody>
                    <a:bodyPr/>
                    <a:lstStyle/>
                    <a:p>
                      <a:pPr algn="ctr"/>
                      <a:endParaRPr lang="zh-HK" altLang="en-US" sz="3200"/>
                    </a:p>
                  </a:txBody>
                  <a:tcPr/>
                </a:tc>
                <a:tc>
                  <a:txBody>
                    <a:bodyPr/>
                    <a:lstStyle/>
                    <a:p>
                      <a:pPr algn="ctr"/>
                      <a:r>
                        <a:rPr lang="en-US" altLang="zh-HK" sz="3200" dirty="0" smtClean="0"/>
                        <a:t>DOG</a:t>
                      </a:r>
                      <a:endParaRPr lang="zh-HK" altLang="en-US" sz="3200" dirty="0"/>
                    </a:p>
                  </a:txBody>
                  <a:tcPr/>
                </a:tc>
              </a:tr>
              <a:tr h="772391">
                <a:tc>
                  <a:txBody>
                    <a:bodyPr/>
                    <a:lstStyle/>
                    <a:p>
                      <a:pPr algn="ctr"/>
                      <a:endParaRPr lang="zh-HK" altLang="en-US" sz="3200"/>
                    </a:p>
                  </a:txBody>
                  <a:tcPr/>
                </a:tc>
                <a:tc>
                  <a:txBody>
                    <a:bodyPr/>
                    <a:lstStyle/>
                    <a:p>
                      <a:pPr algn="ctr"/>
                      <a:r>
                        <a:rPr lang="en-US" altLang="zh-HK" sz="3200" dirty="0" smtClean="0"/>
                        <a:t>CAT</a:t>
                      </a:r>
                      <a:endParaRPr lang="zh-HK" altLang="en-US" sz="3200" dirty="0"/>
                    </a:p>
                  </a:txBody>
                  <a:tcPr/>
                </a:tc>
              </a:tr>
              <a:tr h="772391">
                <a:tc>
                  <a:txBody>
                    <a:bodyPr/>
                    <a:lstStyle/>
                    <a:p>
                      <a:pPr algn="ctr"/>
                      <a:endParaRPr lang="zh-HK" altLang="en-US" sz="3200" dirty="0"/>
                    </a:p>
                  </a:txBody>
                  <a:tcPr/>
                </a:tc>
                <a:tc>
                  <a:txBody>
                    <a:bodyPr/>
                    <a:lstStyle/>
                    <a:p>
                      <a:pPr algn="ctr"/>
                      <a:r>
                        <a:rPr lang="en-US" altLang="zh-HK" sz="3200" dirty="0" smtClean="0"/>
                        <a:t>CAT</a:t>
                      </a:r>
                      <a:endParaRPr lang="zh-HK" altLang="en-US" sz="3200" dirty="0"/>
                    </a:p>
                  </a:txBody>
                  <a:tcPr/>
                </a:tc>
              </a:tr>
              <a:tr h="772391">
                <a:tc>
                  <a:txBody>
                    <a:bodyPr/>
                    <a:lstStyle/>
                    <a:p>
                      <a:pPr algn="ctr"/>
                      <a:endParaRPr lang="zh-HK" altLang="en-US" sz="3200" dirty="0"/>
                    </a:p>
                  </a:txBody>
                  <a:tcPr/>
                </a:tc>
                <a:tc>
                  <a:txBody>
                    <a:bodyPr/>
                    <a:lstStyle/>
                    <a:p>
                      <a:pPr algn="ctr"/>
                      <a:r>
                        <a:rPr lang="en-US" altLang="zh-HK" sz="3200" dirty="0" smtClean="0"/>
                        <a:t>DOG</a:t>
                      </a:r>
                      <a:endParaRPr lang="zh-HK" altLang="en-US" sz="3200" dirty="0"/>
                    </a:p>
                  </a:txBody>
                  <a:tcPr/>
                </a:tc>
              </a:tr>
            </a:tbl>
          </a:graphicData>
        </a:graphic>
      </p:graphicFrame>
      <p:pic>
        <p:nvPicPr>
          <p:cNvPr id="8" name="圖片 7"/>
          <p:cNvPicPr>
            <a:picLocks noChangeAspect="1"/>
          </p:cNvPicPr>
          <p:nvPr/>
        </p:nvPicPr>
        <p:blipFill>
          <a:blip r:embed="rId2"/>
          <a:stretch>
            <a:fillRect/>
          </a:stretch>
        </p:blipFill>
        <p:spPr>
          <a:xfrm>
            <a:off x="2235200" y="2409103"/>
            <a:ext cx="979919" cy="678685"/>
          </a:xfrm>
          <a:prstGeom prst="rect">
            <a:avLst/>
          </a:prstGeom>
        </p:spPr>
      </p:pic>
      <p:pic>
        <p:nvPicPr>
          <p:cNvPr id="10" name="圖片 9"/>
          <p:cNvPicPr>
            <a:picLocks noChangeAspect="1"/>
          </p:cNvPicPr>
          <p:nvPr/>
        </p:nvPicPr>
        <p:blipFill>
          <a:blip r:embed="rId3"/>
          <a:stretch>
            <a:fillRect/>
          </a:stretch>
        </p:blipFill>
        <p:spPr>
          <a:xfrm>
            <a:off x="2309089" y="3993694"/>
            <a:ext cx="674255" cy="674255"/>
          </a:xfrm>
          <a:prstGeom prst="rect">
            <a:avLst/>
          </a:prstGeom>
        </p:spPr>
      </p:pic>
      <p:pic>
        <p:nvPicPr>
          <p:cNvPr id="12" name="圖片 11"/>
          <p:cNvPicPr>
            <a:picLocks noChangeAspect="1"/>
          </p:cNvPicPr>
          <p:nvPr/>
        </p:nvPicPr>
        <p:blipFill>
          <a:blip r:embed="rId4"/>
          <a:stretch>
            <a:fillRect/>
          </a:stretch>
        </p:blipFill>
        <p:spPr>
          <a:xfrm>
            <a:off x="2426326" y="4841851"/>
            <a:ext cx="439779" cy="589395"/>
          </a:xfrm>
          <a:prstGeom prst="rect">
            <a:avLst/>
          </a:prstGeom>
        </p:spPr>
      </p:pic>
      <p:pic>
        <p:nvPicPr>
          <p:cNvPr id="13" name="圖片 12"/>
          <p:cNvPicPr>
            <a:picLocks noChangeAspect="1"/>
          </p:cNvPicPr>
          <p:nvPr/>
        </p:nvPicPr>
        <p:blipFill>
          <a:blip r:embed="rId5"/>
          <a:stretch>
            <a:fillRect/>
          </a:stretch>
        </p:blipFill>
        <p:spPr>
          <a:xfrm>
            <a:off x="2235200" y="3249384"/>
            <a:ext cx="777952" cy="582713"/>
          </a:xfrm>
          <a:prstGeom prst="rect">
            <a:avLst/>
          </a:prstGeom>
        </p:spPr>
      </p:pic>
      <p:pic>
        <p:nvPicPr>
          <p:cNvPr id="15" name="圖片 14"/>
          <p:cNvPicPr>
            <a:picLocks noChangeAspect="1"/>
          </p:cNvPicPr>
          <p:nvPr/>
        </p:nvPicPr>
        <p:blipFill>
          <a:blip r:embed="rId6"/>
          <a:stretch>
            <a:fillRect/>
          </a:stretch>
        </p:blipFill>
        <p:spPr>
          <a:xfrm>
            <a:off x="2241482" y="5548509"/>
            <a:ext cx="771670" cy="578008"/>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1728597606"/>
              </p:ext>
            </p:extLst>
          </p:nvPr>
        </p:nvGraphicFramePr>
        <p:xfrm>
          <a:off x="727998" y="1608571"/>
          <a:ext cx="7649384" cy="4634346"/>
        </p:xfrm>
        <a:graphic>
          <a:graphicData uri="http://schemas.openxmlformats.org/drawingml/2006/table">
            <a:tbl>
              <a:tblPr firstRow="1" bandRow="1">
                <a:tableStyleId>{5940675A-B579-460E-94D1-54222C63F5DA}</a:tableStyleId>
              </a:tblPr>
              <a:tblGrid>
                <a:gridCol w="3824692"/>
                <a:gridCol w="3824692"/>
              </a:tblGrid>
              <a:tr h="772391">
                <a:tc>
                  <a:txBody>
                    <a:bodyPr/>
                    <a:lstStyle/>
                    <a:p>
                      <a:pPr algn="ctr"/>
                      <a:r>
                        <a:rPr lang="en-US" altLang="zh-HK" sz="3200" b="1" dirty="0" smtClean="0">
                          <a:latin typeface="+mn-lt"/>
                          <a:ea typeface="Microsoft JhengHei UI" panose="020B0604030504040204" pitchFamily="34" charset="-120"/>
                        </a:rPr>
                        <a:t>INPUT</a:t>
                      </a:r>
                      <a:endParaRPr lang="zh-HK" altLang="en-US" sz="3200" b="1" dirty="0">
                        <a:latin typeface="+mn-lt"/>
                        <a:ea typeface="Microsoft JhengHei UI" panose="020B0604030504040204" pitchFamily="34" charset="-120"/>
                      </a:endParaRPr>
                    </a:p>
                  </a:txBody>
                  <a:tcPr>
                    <a:solidFill>
                      <a:schemeClr val="bg1"/>
                    </a:solidFill>
                  </a:tcPr>
                </a:tc>
                <a:tc>
                  <a:txBody>
                    <a:bodyPr/>
                    <a:lstStyle/>
                    <a:p>
                      <a:pPr algn="ctr"/>
                      <a:r>
                        <a:rPr lang="en-US" altLang="zh-HK" sz="3200" b="1" dirty="0" smtClean="0">
                          <a:latin typeface="+mn-lt"/>
                          <a:ea typeface="Microsoft JhengHei UI" panose="020B0604030504040204" pitchFamily="34" charset="-120"/>
                        </a:rPr>
                        <a:t>OUTPUT</a:t>
                      </a:r>
                      <a:endParaRPr lang="zh-HK" altLang="en-US" sz="3200" b="1" dirty="0">
                        <a:latin typeface="+mn-lt"/>
                        <a:ea typeface="Microsoft JhengHei UI" panose="020B0604030504040204" pitchFamily="34" charset="-120"/>
                      </a:endParaRPr>
                    </a:p>
                  </a:txBody>
                  <a:tcPr>
                    <a:solidFill>
                      <a:schemeClr val="bg1"/>
                    </a:solidFill>
                  </a:tcPr>
                </a:tc>
              </a:tr>
              <a:tr h="772391">
                <a:tc>
                  <a:txBody>
                    <a:bodyPr/>
                    <a:lstStyle/>
                    <a:p>
                      <a:pPr algn="ctr"/>
                      <a:r>
                        <a:rPr lang="en-US" altLang="zh-HK" sz="3200" dirty="0" smtClean="0">
                          <a:latin typeface="+mn-lt"/>
                          <a:ea typeface="Microsoft JhengHei UI" panose="020B0604030504040204" pitchFamily="34" charset="-120"/>
                        </a:rPr>
                        <a:t>I</a:t>
                      </a:r>
                      <a:r>
                        <a:rPr lang="en-US" altLang="zh-HK" sz="3200" baseline="0" dirty="0" smtClean="0">
                          <a:latin typeface="+mn-lt"/>
                          <a:ea typeface="Microsoft JhengHei UI" panose="020B0604030504040204" pitchFamily="34" charset="-120"/>
                        </a:rPr>
                        <a:t> go to school by bus.</a:t>
                      </a:r>
                      <a:endParaRPr lang="zh-HK" altLang="en-US" sz="3200" dirty="0">
                        <a:latin typeface="+mn-lt"/>
                        <a:ea typeface="Microsoft JhengHei UI" panose="020B0604030504040204" pitchFamily="34" charset="-120"/>
                      </a:endParaRPr>
                    </a:p>
                  </a:txBody>
                  <a:tcPr>
                    <a:solidFill>
                      <a:schemeClr val="bg1"/>
                    </a:solidFill>
                  </a:tcPr>
                </a:tc>
                <a:tc>
                  <a:txBody>
                    <a:bodyPr/>
                    <a:lstStyle/>
                    <a:p>
                      <a:r>
                        <a:rPr lang="zh-CN" altLang="en-US" sz="3200" dirty="0" smtClean="0">
                          <a:latin typeface="+mn-lt"/>
                          <a:ea typeface="Microsoft JhengHei UI" panose="020B0604030504040204" pitchFamily="34" charset="-120"/>
                        </a:rPr>
                        <a:t>  我乘公車上學去。</a:t>
                      </a:r>
                      <a:endParaRPr lang="zh-HK" altLang="en-US" sz="3200" dirty="0">
                        <a:latin typeface="+mn-lt"/>
                        <a:ea typeface="Microsoft JhengHei UI" panose="020B0604030504040204" pitchFamily="34" charset="-120"/>
                      </a:endParaRPr>
                    </a:p>
                  </a:txBody>
                  <a:tcPr>
                    <a:solidFill>
                      <a:schemeClr val="bg1"/>
                    </a:solidFill>
                  </a:tcPr>
                </a:tc>
              </a:tr>
              <a:tr h="772391">
                <a:tc>
                  <a:txBody>
                    <a:bodyPr/>
                    <a:lstStyle/>
                    <a:p>
                      <a:pPr algn="ctr"/>
                      <a:r>
                        <a:rPr lang="en-US" altLang="zh-HK" sz="3200" dirty="0" smtClean="0">
                          <a:latin typeface="+mn-lt"/>
                          <a:ea typeface="Microsoft JhengHei UI" panose="020B0604030504040204" pitchFamily="34" charset="-120"/>
                        </a:rPr>
                        <a:t>This</a:t>
                      </a:r>
                      <a:r>
                        <a:rPr lang="en-US" altLang="zh-HK" sz="3200" baseline="0" dirty="0" smtClean="0">
                          <a:latin typeface="+mn-lt"/>
                          <a:ea typeface="Microsoft JhengHei UI" panose="020B0604030504040204" pitchFamily="34" charset="-120"/>
                        </a:rPr>
                        <a:t> is a cup.</a:t>
                      </a:r>
                      <a:endParaRPr lang="zh-HK" altLang="en-US" sz="3200" dirty="0">
                        <a:latin typeface="+mn-lt"/>
                        <a:ea typeface="Microsoft JhengHei UI" panose="020B0604030504040204" pitchFamily="34" charset="-120"/>
                      </a:endParaRPr>
                    </a:p>
                  </a:txBody>
                  <a:tcPr>
                    <a:solidFill>
                      <a:schemeClr val="bg1"/>
                    </a:solidFill>
                  </a:tcPr>
                </a:tc>
                <a:tc>
                  <a:txBody>
                    <a:bodyPr/>
                    <a:lstStyle/>
                    <a:p>
                      <a:pPr algn="ctr"/>
                      <a:r>
                        <a:rPr lang="zh-TW" altLang="en-US" sz="3200" b="0" i="0" kern="1200" dirty="0" smtClean="0">
                          <a:solidFill>
                            <a:schemeClr val="tx1"/>
                          </a:solidFill>
                          <a:effectLst/>
                          <a:latin typeface="+mn-lt"/>
                          <a:ea typeface="Microsoft JhengHei UI" panose="020B0604030504040204" pitchFamily="34" charset="-120"/>
                          <a:cs typeface="+mn-cs"/>
                        </a:rPr>
                        <a:t>這是一個杯子。</a:t>
                      </a:r>
                      <a:endParaRPr lang="zh-HK" altLang="en-US" sz="3200" dirty="0">
                        <a:latin typeface="+mn-lt"/>
                        <a:ea typeface="Microsoft JhengHei UI" panose="020B0604030504040204" pitchFamily="34" charset="-120"/>
                      </a:endParaRPr>
                    </a:p>
                  </a:txBody>
                  <a:tcPr>
                    <a:solidFill>
                      <a:schemeClr val="bg1"/>
                    </a:solidFill>
                  </a:tcPr>
                </a:tc>
              </a:tr>
              <a:tr h="772391">
                <a:tc>
                  <a:txBody>
                    <a:bodyPr/>
                    <a:lstStyle/>
                    <a:p>
                      <a:pPr algn="ctr"/>
                      <a:r>
                        <a:rPr lang="en-US" altLang="zh-HK" sz="3200" dirty="0" smtClean="0">
                          <a:latin typeface="+mn-lt"/>
                          <a:ea typeface="Microsoft JhengHei UI" panose="020B0604030504040204" pitchFamily="34" charset="-120"/>
                        </a:rPr>
                        <a:t>How old are you?</a:t>
                      </a:r>
                      <a:endParaRPr lang="zh-HK" altLang="en-US" sz="3200" dirty="0">
                        <a:latin typeface="+mn-lt"/>
                        <a:ea typeface="Microsoft JhengHei UI" panose="020B0604030504040204" pitchFamily="34" charset="-120"/>
                      </a:endParaRPr>
                    </a:p>
                  </a:txBody>
                  <a:tcPr>
                    <a:solidFill>
                      <a:schemeClr val="bg1"/>
                    </a:solidFill>
                  </a:tcPr>
                </a:tc>
                <a:tc>
                  <a:txBody>
                    <a:bodyPr/>
                    <a:lstStyle/>
                    <a:p>
                      <a:pPr algn="ctr"/>
                      <a:r>
                        <a:rPr lang="zh-TW" altLang="zh-HK" sz="3200" dirty="0" smtClean="0">
                          <a:latin typeface="+mn-lt"/>
                          <a:ea typeface="Microsoft JhengHei UI" panose="020B0604030504040204" pitchFamily="34" charset="-120"/>
                        </a:rPr>
                        <a:t>你幾歲？</a:t>
                      </a:r>
                      <a:endParaRPr lang="zh-HK" altLang="en-US" sz="3200" dirty="0">
                        <a:latin typeface="+mn-lt"/>
                        <a:ea typeface="Microsoft JhengHei UI" panose="020B0604030504040204" pitchFamily="34" charset="-120"/>
                      </a:endParaRPr>
                    </a:p>
                  </a:txBody>
                  <a:tcPr>
                    <a:solidFill>
                      <a:schemeClr val="bg1"/>
                    </a:solidFill>
                  </a:tcPr>
                </a:tc>
              </a:tr>
              <a:tr h="772391">
                <a:tc>
                  <a:txBody>
                    <a:bodyPr/>
                    <a:lstStyle/>
                    <a:p>
                      <a:pPr algn="ctr"/>
                      <a:r>
                        <a:rPr lang="en-US" altLang="zh-HK" sz="3200" dirty="0" smtClean="0">
                          <a:latin typeface="+mn-lt"/>
                          <a:ea typeface="Microsoft JhengHei UI" panose="020B0604030504040204" pitchFamily="34" charset="-120"/>
                        </a:rPr>
                        <a:t>Good</a:t>
                      </a:r>
                      <a:r>
                        <a:rPr lang="en-US" altLang="zh-HK" sz="3200" baseline="0" dirty="0" smtClean="0">
                          <a:latin typeface="+mn-lt"/>
                          <a:ea typeface="Microsoft JhengHei UI" panose="020B0604030504040204" pitchFamily="34" charset="-120"/>
                        </a:rPr>
                        <a:t> morning.</a:t>
                      </a:r>
                      <a:endParaRPr lang="zh-HK" altLang="en-US" sz="3200" dirty="0">
                        <a:latin typeface="+mn-lt"/>
                        <a:ea typeface="Microsoft JhengHei UI" panose="020B0604030504040204" pitchFamily="34" charset="-120"/>
                      </a:endParaRPr>
                    </a:p>
                  </a:txBody>
                  <a:tcPr>
                    <a:solidFill>
                      <a:schemeClr val="bg1"/>
                    </a:solidFill>
                  </a:tcPr>
                </a:tc>
                <a:tc>
                  <a:txBody>
                    <a:bodyPr/>
                    <a:lstStyle/>
                    <a:p>
                      <a:pPr algn="ctr"/>
                      <a:r>
                        <a:rPr lang="zh-TW" altLang="zh-HK" sz="3200" dirty="0" smtClean="0">
                          <a:latin typeface="+mn-lt"/>
                          <a:ea typeface="Microsoft JhengHei UI" panose="020B0604030504040204" pitchFamily="34" charset="-120"/>
                        </a:rPr>
                        <a:t>早上好。</a:t>
                      </a:r>
                      <a:endParaRPr lang="zh-HK" altLang="en-US" sz="3200" dirty="0">
                        <a:latin typeface="+mn-lt"/>
                        <a:ea typeface="Microsoft JhengHei UI" panose="020B0604030504040204" pitchFamily="34" charset="-120"/>
                      </a:endParaRPr>
                    </a:p>
                  </a:txBody>
                  <a:tcPr>
                    <a:solidFill>
                      <a:schemeClr val="bg1"/>
                    </a:solidFill>
                  </a:tcPr>
                </a:tc>
              </a:tr>
              <a:tr h="772391">
                <a:tc>
                  <a:txBody>
                    <a:bodyPr/>
                    <a:lstStyle/>
                    <a:p>
                      <a:pPr algn="ctr"/>
                      <a:r>
                        <a:rPr lang="en-US" altLang="zh-HK" sz="3200" dirty="0" smtClean="0">
                          <a:latin typeface="+mn-lt"/>
                          <a:ea typeface="Microsoft JhengHei UI" panose="020B0604030504040204" pitchFamily="34" charset="-120"/>
                        </a:rPr>
                        <a:t>Where is he?</a:t>
                      </a:r>
                      <a:endParaRPr lang="zh-HK" altLang="en-US" sz="3200" dirty="0">
                        <a:latin typeface="+mn-lt"/>
                        <a:ea typeface="Microsoft JhengHei UI" panose="020B0604030504040204" pitchFamily="34" charset="-120"/>
                      </a:endParaRPr>
                    </a:p>
                  </a:txBody>
                  <a:tcPr>
                    <a:solidFill>
                      <a:schemeClr val="bg1"/>
                    </a:solidFill>
                  </a:tcPr>
                </a:tc>
                <a:tc>
                  <a:txBody>
                    <a:bodyPr/>
                    <a:lstStyle/>
                    <a:p>
                      <a:pPr algn="ctr"/>
                      <a:r>
                        <a:rPr lang="zh-TW" altLang="zh-HK" sz="3200" dirty="0" smtClean="0">
                          <a:latin typeface="+mn-lt"/>
                          <a:ea typeface="Microsoft JhengHei UI" panose="020B0604030504040204" pitchFamily="34" charset="-120"/>
                        </a:rPr>
                        <a:t>他在哪裡？</a:t>
                      </a:r>
                      <a:endParaRPr lang="zh-HK" altLang="en-US" sz="3200" dirty="0">
                        <a:latin typeface="+mn-lt"/>
                        <a:ea typeface="Microsoft JhengHei UI" panose="020B0604030504040204" pitchFamily="34" charset="-120"/>
                      </a:endParaRPr>
                    </a:p>
                  </a:txBody>
                  <a:tcPr>
                    <a:solidFill>
                      <a:schemeClr val="bg1"/>
                    </a:solidFill>
                  </a:tcPr>
                </a:tc>
              </a:tr>
            </a:tbl>
          </a:graphicData>
        </a:graphic>
      </p:graphicFrame>
    </p:spTree>
    <p:extLst>
      <p:ext uri="{BB962C8B-B14F-4D97-AF65-F5344CB8AC3E}">
        <p14:creationId xmlns:p14="http://schemas.microsoft.com/office/powerpoint/2010/main" val="421373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3011414" y="1757863"/>
            <a:ext cx="2418202" cy="3947859"/>
            <a:chOff x="6585757" y="1807019"/>
            <a:chExt cx="2418202" cy="3947859"/>
          </a:xfrm>
          <a:solidFill>
            <a:schemeClr val="bg1"/>
          </a:solidFill>
        </p:grpSpPr>
        <p:sp>
          <p:nvSpPr>
            <p:cNvPr id="8" name="TextBox 24"/>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smtClean="0">
                  <a:solidFill>
                    <a:srgbClr val="000000"/>
                  </a:solidFill>
                  <a:ea typeface="Arial"/>
                  <a:cs typeface="Arial"/>
                  <a:sym typeface="Arial"/>
                </a:rPr>
                <a:t>你</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他</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乘</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走</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跑</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計程車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火車</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去</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來</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學校</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公司</a:t>
              </a:r>
              <a:endParaRPr lang="en-US" altLang="zh-TW" sz="1600" kern="0" dirty="0" smtClean="0">
                <a:solidFill>
                  <a:srgbClr val="000000"/>
                </a:solidFill>
                <a:ea typeface="Arial"/>
                <a:cs typeface="Arial"/>
                <a:sym typeface="Arial"/>
              </a:endParaRPr>
            </a:p>
            <a:p>
              <a:pPr defTabSz="914400">
                <a:buClr>
                  <a:srgbClr val="000000"/>
                </a:buClr>
                <a:buFont typeface="Arial"/>
                <a:buNone/>
              </a:pPr>
              <a:r>
                <a:rPr lang="zh-TW" altLang="en-US" sz="1600" kern="0" dirty="0" smtClean="0">
                  <a:solidFill>
                    <a:srgbClr val="000000"/>
                  </a:solidFill>
                  <a:ea typeface="Arial"/>
                  <a:cs typeface="Arial"/>
                  <a:sym typeface="Arial"/>
                </a:rPr>
                <a:t>公園</a:t>
              </a:r>
              <a:endParaRPr lang="en-US" sz="1600" kern="0" dirty="0" smtClean="0">
                <a:solidFill>
                  <a:srgbClr val="000000"/>
                </a:solidFill>
                <a:ea typeface="Arial"/>
                <a:cs typeface="Arial"/>
                <a:sym typeface="Arial"/>
              </a:endParaRPr>
            </a:p>
          </p:txBody>
        </p:sp>
        <p:sp>
          <p:nvSpPr>
            <p:cNvPr id="9" name="Double Bracket 25"/>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0.02</a:t>
              </a:r>
            </a:p>
            <a:p>
              <a:pPr algn="ctr" defTabSz="914400">
                <a:buClr>
                  <a:srgbClr val="000000"/>
                </a:buClr>
                <a:buFont typeface="Arial"/>
                <a:buNone/>
              </a:pPr>
              <a:r>
                <a:rPr lang="en-US" sz="1600" kern="0" dirty="0" smtClean="0">
                  <a:solidFill>
                    <a:srgbClr val="008E00"/>
                  </a:solidFill>
                  <a:sym typeface="Arial"/>
                </a:rPr>
                <a:t>0.95</a:t>
              </a:r>
            </a:p>
            <a:p>
              <a:pPr algn="ctr" defTabSz="914400">
                <a:buClr>
                  <a:srgbClr val="000000"/>
                </a:buClr>
                <a:buFont typeface="Arial"/>
                <a:buNone/>
              </a:pPr>
              <a:r>
                <a:rPr lang="en-US" sz="1600" kern="0" dirty="0" smtClean="0">
                  <a:solidFill>
                    <a:srgbClr val="008E00"/>
                  </a:solidFill>
                  <a:sym typeface="Arial"/>
                </a:rPr>
                <a:t>0.03</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grpSp>
      <p:sp>
        <p:nvSpPr>
          <p:cNvPr id="11" name="Double Bracket 25"/>
          <p:cNvSpPr/>
          <p:nvPr/>
        </p:nvSpPr>
        <p:spPr>
          <a:xfrm>
            <a:off x="5442224" y="1757863"/>
            <a:ext cx="705678" cy="3947859"/>
          </a:xfrm>
          <a:prstGeom prst="bracketPair">
            <a:avLst/>
          </a:prstGeom>
          <a:solidFill>
            <a:schemeClr val="bg1"/>
          </a:solid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smtClean="0">
                <a:solidFill>
                  <a:srgbClr val="008E00"/>
                </a:solidFill>
                <a:sym typeface="Arial"/>
              </a:rPr>
              <a:t>0</a:t>
            </a:r>
            <a:endParaRPr lang="en-US" sz="1600" kern="0" dirty="0" smtClean="0">
              <a:solidFill>
                <a:srgbClr val="008E00"/>
              </a:solidFill>
              <a:sym typeface="Arial"/>
            </a:endParaRPr>
          </a:p>
          <a:p>
            <a:pPr algn="ctr" defTabSz="914400">
              <a:buClr>
                <a:srgbClr val="000000"/>
              </a:buClr>
              <a:buFont typeface="Arial"/>
              <a:buNone/>
            </a:pPr>
            <a:r>
              <a:rPr lang="en-US" sz="1600" kern="0" dirty="0">
                <a:solidFill>
                  <a:srgbClr val="008E00"/>
                </a:solidFill>
                <a:sym typeface="Arial"/>
              </a:rPr>
              <a:t>1</a:t>
            </a:r>
            <a:endParaRPr lang="en-US" sz="1600" kern="0" dirty="0" smtClean="0">
              <a:solidFill>
                <a:srgbClr val="008E00"/>
              </a:solidFill>
              <a:sym typeface="Arial"/>
            </a:endParaRPr>
          </a:p>
          <a:p>
            <a:pPr algn="ctr" defTabSz="914400">
              <a:buClr>
                <a:srgbClr val="000000"/>
              </a:buClr>
              <a:buFont typeface="Arial"/>
              <a:buNone/>
            </a:pPr>
            <a:r>
              <a:rPr lang="en-US" sz="1600" kern="0" dirty="0">
                <a:solidFill>
                  <a:srgbClr val="008E00"/>
                </a:solidFill>
                <a:sym typeface="Arial"/>
              </a:rPr>
              <a:t>0</a:t>
            </a:r>
            <a:endParaRPr lang="en-US" sz="1600" kern="0" dirty="0" smtClean="0">
              <a:solidFill>
                <a:srgbClr val="008E00"/>
              </a:solidFill>
              <a:sym typeface="Arial"/>
            </a:endParaRP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a:p>
            <a:pPr algn="ctr" defTabSz="914400">
              <a:buClr>
                <a:srgbClr val="000000"/>
              </a:buClr>
              <a:buFont typeface="Arial"/>
              <a:buNone/>
            </a:pPr>
            <a:r>
              <a:rPr lang="en-US" altLang="zh-TW" sz="1600" kern="0" dirty="0" smtClean="0">
                <a:solidFill>
                  <a:srgbClr val="008E00"/>
                </a:solidFill>
                <a:sym typeface="Arial"/>
              </a:rPr>
              <a:t>0</a:t>
            </a:r>
          </a:p>
        </p:txBody>
      </p:sp>
      <p:sp>
        <p:nvSpPr>
          <p:cNvPr id="13" name="文字方塊 12"/>
          <p:cNvSpPr txBox="1"/>
          <p:nvPr/>
        </p:nvSpPr>
        <p:spPr>
          <a:xfrm>
            <a:off x="2810255" y="1338435"/>
            <a:ext cx="1107996" cy="369332"/>
          </a:xfrm>
          <a:prstGeom prst="rect">
            <a:avLst/>
          </a:prstGeom>
          <a:noFill/>
        </p:spPr>
        <p:txBody>
          <a:bodyPr wrap="none" rtlCol="0">
            <a:spAutoFit/>
          </a:bodyPr>
          <a:lstStyle/>
          <a:p>
            <a:r>
              <a:rPr lang="zh-CN" altLang="en-US" dirty="0" smtClean="0">
                <a:latin typeface="Microsoft JhengHei UI" panose="020B0604030504040204" pitchFamily="34" charset="-120"/>
                <a:ea typeface="Microsoft JhengHei UI" panose="020B0604030504040204" pitchFamily="34" charset="-120"/>
              </a:rPr>
              <a:t>預測結果</a:t>
            </a:r>
            <a:endParaRPr lang="zh-HK" altLang="en-US" dirty="0">
              <a:latin typeface="Microsoft JhengHei UI" panose="020B0604030504040204" pitchFamily="34" charset="-120"/>
              <a:ea typeface="Microsoft JhengHei UI" panose="020B0604030504040204" pitchFamily="34" charset="-120"/>
            </a:endParaRPr>
          </a:p>
        </p:txBody>
      </p:sp>
      <p:sp>
        <p:nvSpPr>
          <p:cNvPr id="14" name="文字方塊 13"/>
          <p:cNvSpPr txBox="1"/>
          <p:nvPr/>
        </p:nvSpPr>
        <p:spPr>
          <a:xfrm>
            <a:off x="5280555" y="1332936"/>
            <a:ext cx="1107996" cy="369332"/>
          </a:xfrm>
          <a:prstGeom prst="rect">
            <a:avLst/>
          </a:prstGeom>
          <a:noFill/>
        </p:spPr>
        <p:txBody>
          <a:bodyPr wrap="none" rtlCol="0">
            <a:spAutoFit/>
          </a:bodyPr>
          <a:lstStyle/>
          <a:p>
            <a:r>
              <a:rPr lang="zh-CN" altLang="en-US" dirty="0" smtClean="0">
                <a:latin typeface="Microsoft JhengHei UI" panose="020B0604030504040204" pitchFamily="34" charset="-120"/>
                <a:ea typeface="Microsoft JhengHei UI" panose="020B0604030504040204" pitchFamily="34" charset="-120"/>
              </a:rPr>
              <a:t>標準答案</a:t>
            </a:r>
            <a:endParaRPr lang="zh-HK"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9466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7143" y="3016797"/>
            <a:ext cx="4493538" cy="830997"/>
          </a:xfrm>
          <a:prstGeom prst="rect">
            <a:avLst/>
          </a:prstGeom>
        </p:spPr>
        <p:txBody>
          <a:bodyPr wrap="none">
            <a:spAutoFit/>
          </a:bodyPr>
          <a:lstStyle/>
          <a:p>
            <a:r>
              <a:rPr lang="zh-CN" altLang="en-US" sz="4800" dirty="0" smtClean="0">
                <a:ea typeface="Microsoft JhengHei UI" panose="020B0604030504040204" pitchFamily="34" charset="-120"/>
              </a:rPr>
              <a:t>接下來的問題是</a:t>
            </a:r>
            <a:endParaRPr lang="zh-HK" altLang="en-US" sz="4800" dirty="0">
              <a:ea typeface="Microsoft JhengHei UI" panose="020B0604030504040204" pitchFamily="34" charset="-120"/>
            </a:endParaRPr>
          </a:p>
        </p:txBody>
      </p:sp>
    </p:spTree>
    <p:extLst>
      <p:ext uri="{BB962C8B-B14F-4D97-AF65-F5344CB8AC3E}">
        <p14:creationId xmlns:p14="http://schemas.microsoft.com/office/powerpoint/2010/main" val="1858938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3"/>
          <p:cNvSpPr/>
          <p:nvPr/>
        </p:nvSpPr>
        <p:spPr>
          <a:xfrm>
            <a:off x="4165896" y="2870758"/>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 name="Folded Corner 30">
            <a:extLst>
              <a:ext uri="{FF2B5EF4-FFF2-40B4-BE49-F238E27FC236}">
                <a16:creationId xmlns:a16="http://schemas.microsoft.com/office/drawing/2014/main" xmlns="" id="{961C9F4A-CCFB-4E17-AA2B-332CD6095B08}"/>
              </a:ext>
            </a:extLst>
          </p:cNvPr>
          <p:cNvSpPr/>
          <p:nvPr/>
        </p:nvSpPr>
        <p:spPr>
          <a:xfrm>
            <a:off x="2998962" y="2452397"/>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smtClean="0">
                <a:solidFill>
                  <a:srgbClr val="008E00"/>
                </a:solidFill>
                <a:cs typeface="Arial" panose="020B0604020202020204" pitchFamily="34" charset="0"/>
                <a:sym typeface="Arial"/>
              </a:rPr>
              <a:t>ST: I go to school by bus.</a:t>
            </a:r>
            <a:endParaRPr lang="en-US" altLang="zh-HK" sz="1200" kern="0" dirty="0">
              <a:solidFill>
                <a:srgbClr val="008E00"/>
              </a:solidFill>
              <a:cs typeface="Arial" panose="020B0604020202020204" pitchFamily="34" charset="0"/>
              <a:sym typeface="Arial"/>
            </a:endParaRPr>
          </a:p>
        </p:txBody>
      </p:sp>
      <p:sp>
        <p:nvSpPr>
          <p:cNvPr id="4" name="Double Bracket 25"/>
          <p:cNvSpPr/>
          <p:nvPr/>
        </p:nvSpPr>
        <p:spPr>
          <a:xfrm>
            <a:off x="4718053" y="961083"/>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sz="1400" kern="0" dirty="0" smtClean="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smtClean="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smtClean="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endParaRPr lang="en-US" sz="1400" kern="0" dirty="0" smtClean="0">
              <a:solidFill>
                <a:srgbClr val="FF0000"/>
              </a:solidFill>
              <a:sym typeface="Arial"/>
            </a:endParaRPr>
          </a:p>
        </p:txBody>
      </p:sp>
      <p:sp>
        <p:nvSpPr>
          <p:cNvPr id="5" name="矩形 4"/>
          <p:cNvSpPr/>
          <p:nvPr/>
        </p:nvSpPr>
        <p:spPr>
          <a:xfrm>
            <a:off x="3662448" y="5584504"/>
            <a:ext cx="1616918" cy="830997"/>
          </a:xfrm>
          <a:prstGeom prst="rect">
            <a:avLst/>
          </a:prstGeom>
        </p:spPr>
        <p:txBody>
          <a:bodyPr wrap="none">
            <a:spAutoFit/>
          </a:bodyPr>
          <a:lstStyle/>
          <a:p>
            <a:r>
              <a:rPr lang="en-US" altLang="zh-CN" sz="4800" dirty="0" smtClean="0">
                <a:ea typeface="Microsoft JhengHei UI" panose="020B0604030504040204" pitchFamily="34" charset="-120"/>
              </a:rPr>
              <a:t>How?</a:t>
            </a:r>
            <a:endParaRPr lang="zh-HK" altLang="en-US" sz="4800" dirty="0">
              <a:ea typeface="Microsoft JhengHei UI" panose="020B0604030504040204" pitchFamily="34" charset="-120"/>
            </a:endParaRPr>
          </a:p>
        </p:txBody>
      </p:sp>
    </p:spTree>
    <p:extLst>
      <p:ext uri="{BB962C8B-B14F-4D97-AF65-F5344CB8AC3E}">
        <p14:creationId xmlns:p14="http://schemas.microsoft.com/office/powerpoint/2010/main" val="1523462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8794" y="57491"/>
            <a:ext cx="831570" cy="604468"/>
          </a:xfrm>
          <a:prstGeom prst="rect">
            <a:avLst/>
          </a:prstGeom>
        </p:spPr>
      </p:pic>
      <p:sp>
        <p:nvSpPr>
          <p:cNvPr id="8" name="TextBox 7"/>
          <p:cNvSpPr txBox="1"/>
          <p:nvPr/>
        </p:nvSpPr>
        <p:spPr>
          <a:xfrm>
            <a:off x="102386" y="257710"/>
            <a:ext cx="242374" cy="369332"/>
          </a:xfrm>
          <a:prstGeom prst="rect">
            <a:avLst/>
          </a:prstGeom>
          <a:noFill/>
        </p:spPr>
        <p:txBody>
          <a:bodyPr wrap="square" rtlCol="0">
            <a:spAutoFit/>
          </a:bodyPr>
          <a:lstStyle/>
          <a:p>
            <a:r>
              <a:rPr lang="en-US" smtClean="0"/>
              <a:t>I</a:t>
            </a:r>
            <a:endParaRPr lang="en-US"/>
          </a:p>
        </p:txBody>
      </p:sp>
      <p:sp>
        <p:nvSpPr>
          <p:cNvPr id="9" name="TextBox 8"/>
          <p:cNvSpPr txBox="1"/>
          <p:nvPr/>
        </p:nvSpPr>
        <p:spPr>
          <a:xfrm>
            <a:off x="54302" y="951382"/>
            <a:ext cx="479618" cy="369332"/>
          </a:xfrm>
          <a:prstGeom prst="rect">
            <a:avLst/>
          </a:prstGeom>
          <a:noFill/>
        </p:spPr>
        <p:txBody>
          <a:bodyPr wrap="none" rtlCol="0">
            <a:spAutoFit/>
          </a:bodyPr>
          <a:lstStyle/>
          <a:p>
            <a:r>
              <a:rPr lang="en-US" dirty="0" smtClean="0"/>
              <a:t>am</a:t>
            </a:r>
            <a:endParaRPr lang="en-US" dirty="0"/>
          </a:p>
        </p:txBody>
      </p:sp>
      <p:pic>
        <p:nvPicPr>
          <p:cNvPr id="20" name="Picture 19"/>
          <p:cNvPicPr>
            <a:picLocks noChangeAspect="1"/>
          </p:cNvPicPr>
          <p:nvPr/>
        </p:nvPicPr>
        <p:blipFill>
          <a:blip r:embed="rId2"/>
          <a:stretch>
            <a:fillRect/>
          </a:stretch>
        </p:blipFill>
        <p:spPr>
          <a:xfrm>
            <a:off x="928794" y="833814"/>
            <a:ext cx="831570" cy="604468"/>
          </a:xfrm>
          <a:prstGeom prst="rect">
            <a:avLst/>
          </a:prstGeom>
        </p:spPr>
      </p:pic>
      <p:pic>
        <p:nvPicPr>
          <p:cNvPr id="21" name="Picture 20"/>
          <p:cNvPicPr>
            <a:picLocks noChangeAspect="1"/>
          </p:cNvPicPr>
          <p:nvPr/>
        </p:nvPicPr>
        <p:blipFill>
          <a:blip r:embed="rId2"/>
          <a:stretch>
            <a:fillRect/>
          </a:stretch>
        </p:blipFill>
        <p:spPr>
          <a:xfrm>
            <a:off x="928794" y="1610137"/>
            <a:ext cx="831570" cy="604468"/>
          </a:xfrm>
          <a:prstGeom prst="rect">
            <a:avLst/>
          </a:prstGeom>
        </p:spPr>
      </p:pic>
      <p:sp>
        <p:nvSpPr>
          <p:cNvPr id="22" name="TextBox 21"/>
          <p:cNvSpPr txBox="1"/>
          <p:nvPr/>
        </p:nvSpPr>
        <p:spPr>
          <a:xfrm>
            <a:off x="102386" y="1728529"/>
            <a:ext cx="242374" cy="369332"/>
          </a:xfrm>
          <a:prstGeom prst="rect">
            <a:avLst/>
          </a:prstGeom>
          <a:noFill/>
        </p:spPr>
        <p:txBody>
          <a:bodyPr wrap="square" rtlCol="0">
            <a:spAutoFit/>
          </a:bodyPr>
          <a:lstStyle/>
          <a:p>
            <a:r>
              <a:rPr lang="en-US" dirty="0"/>
              <a:t>a</a:t>
            </a:r>
          </a:p>
        </p:txBody>
      </p:sp>
      <p:sp>
        <p:nvSpPr>
          <p:cNvPr id="23" name="TextBox 22"/>
          <p:cNvSpPr txBox="1"/>
          <p:nvPr/>
        </p:nvSpPr>
        <p:spPr>
          <a:xfrm>
            <a:off x="54302" y="2504028"/>
            <a:ext cx="1073371" cy="307777"/>
          </a:xfrm>
          <a:prstGeom prst="rect">
            <a:avLst/>
          </a:prstGeom>
          <a:noFill/>
        </p:spPr>
        <p:txBody>
          <a:bodyPr wrap="none" rtlCol="0">
            <a:spAutoFit/>
          </a:bodyPr>
          <a:lstStyle/>
          <a:p>
            <a:r>
              <a:rPr lang="en-US" altLang="zh-CN" sz="1400" dirty="0" smtClean="0"/>
              <a:t>professional</a:t>
            </a:r>
            <a:endParaRPr lang="en-US" sz="1400" dirty="0"/>
          </a:p>
        </p:txBody>
      </p:sp>
      <p:pic>
        <p:nvPicPr>
          <p:cNvPr id="24" name="Picture 23"/>
          <p:cNvPicPr>
            <a:picLocks noChangeAspect="1"/>
          </p:cNvPicPr>
          <p:nvPr/>
        </p:nvPicPr>
        <p:blipFill>
          <a:blip r:embed="rId2"/>
          <a:stretch>
            <a:fillRect/>
          </a:stretch>
        </p:blipFill>
        <p:spPr>
          <a:xfrm>
            <a:off x="928794" y="2386460"/>
            <a:ext cx="831570" cy="604468"/>
          </a:xfrm>
          <a:prstGeom prst="rect">
            <a:avLst/>
          </a:prstGeom>
        </p:spPr>
      </p:pic>
      <p:pic>
        <p:nvPicPr>
          <p:cNvPr id="25" name="Picture 24"/>
          <p:cNvPicPr>
            <a:picLocks noChangeAspect="1"/>
          </p:cNvPicPr>
          <p:nvPr/>
        </p:nvPicPr>
        <p:blipFill>
          <a:blip r:embed="rId2"/>
          <a:stretch>
            <a:fillRect/>
          </a:stretch>
        </p:blipFill>
        <p:spPr>
          <a:xfrm>
            <a:off x="928794" y="3162783"/>
            <a:ext cx="831570" cy="604468"/>
          </a:xfrm>
          <a:prstGeom prst="rect">
            <a:avLst/>
          </a:prstGeom>
        </p:spPr>
      </p:pic>
      <p:sp>
        <p:nvSpPr>
          <p:cNvPr id="26" name="TextBox 25"/>
          <p:cNvSpPr txBox="1"/>
          <p:nvPr/>
        </p:nvSpPr>
        <p:spPr>
          <a:xfrm>
            <a:off x="54302" y="3280351"/>
            <a:ext cx="954593" cy="307777"/>
          </a:xfrm>
          <a:prstGeom prst="rect">
            <a:avLst/>
          </a:prstGeom>
          <a:noFill/>
        </p:spPr>
        <p:txBody>
          <a:bodyPr wrap="square" rtlCol="0">
            <a:spAutoFit/>
          </a:bodyPr>
          <a:lstStyle/>
          <a:p>
            <a:r>
              <a:rPr lang="en-US" sz="1400" dirty="0" smtClean="0"/>
              <a:t>translator</a:t>
            </a:r>
            <a:endParaRPr lang="en-US" sz="1400" dirty="0"/>
          </a:p>
        </p:txBody>
      </p:sp>
      <p:sp>
        <p:nvSpPr>
          <p:cNvPr id="27" name="TextBox 26"/>
          <p:cNvSpPr txBox="1"/>
          <p:nvPr/>
        </p:nvSpPr>
        <p:spPr>
          <a:xfrm>
            <a:off x="54302" y="4056674"/>
            <a:ext cx="359394" cy="369332"/>
          </a:xfrm>
          <a:prstGeom prst="rect">
            <a:avLst/>
          </a:prstGeom>
          <a:noFill/>
        </p:spPr>
        <p:txBody>
          <a:bodyPr wrap="none" rtlCol="0">
            <a:spAutoFit/>
          </a:bodyPr>
          <a:lstStyle/>
          <a:p>
            <a:r>
              <a:rPr lang="en-US" dirty="0" smtClean="0"/>
              <a:t>in</a:t>
            </a:r>
            <a:endParaRPr lang="en-US" dirty="0"/>
          </a:p>
        </p:txBody>
      </p:sp>
      <p:pic>
        <p:nvPicPr>
          <p:cNvPr id="28" name="Picture 27"/>
          <p:cNvPicPr>
            <a:picLocks noChangeAspect="1"/>
          </p:cNvPicPr>
          <p:nvPr/>
        </p:nvPicPr>
        <p:blipFill>
          <a:blip r:embed="rId2"/>
          <a:stretch>
            <a:fillRect/>
          </a:stretch>
        </p:blipFill>
        <p:spPr>
          <a:xfrm>
            <a:off x="928794" y="3939106"/>
            <a:ext cx="831570" cy="604468"/>
          </a:xfrm>
          <a:prstGeom prst="rect">
            <a:avLst/>
          </a:prstGeom>
        </p:spPr>
      </p:pic>
      <p:pic>
        <p:nvPicPr>
          <p:cNvPr id="29" name="Picture 28"/>
          <p:cNvPicPr>
            <a:picLocks noChangeAspect="1"/>
          </p:cNvPicPr>
          <p:nvPr/>
        </p:nvPicPr>
        <p:blipFill>
          <a:blip r:embed="rId2"/>
          <a:stretch>
            <a:fillRect/>
          </a:stretch>
        </p:blipFill>
        <p:spPr>
          <a:xfrm>
            <a:off x="928794" y="4781886"/>
            <a:ext cx="831570" cy="604468"/>
          </a:xfrm>
          <a:prstGeom prst="rect">
            <a:avLst/>
          </a:prstGeom>
        </p:spPr>
      </p:pic>
      <p:sp>
        <p:nvSpPr>
          <p:cNvPr id="30" name="TextBox 29"/>
          <p:cNvSpPr txBox="1"/>
          <p:nvPr/>
        </p:nvSpPr>
        <p:spPr>
          <a:xfrm>
            <a:off x="54302" y="4899454"/>
            <a:ext cx="954593" cy="369332"/>
          </a:xfrm>
          <a:prstGeom prst="rect">
            <a:avLst/>
          </a:prstGeom>
          <a:noFill/>
        </p:spPr>
        <p:txBody>
          <a:bodyPr wrap="square" rtlCol="0">
            <a:spAutoFit/>
          </a:bodyPr>
          <a:lstStyle/>
          <a:p>
            <a:r>
              <a:rPr lang="en-US" dirty="0" smtClean="0"/>
              <a:t>HK</a:t>
            </a:r>
            <a:endParaRPr lang="en-US" dirty="0"/>
          </a:p>
        </p:txBody>
      </p:sp>
      <p:pic>
        <p:nvPicPr>
          <p:cNvPr id="31" name="Picture 30"/>
          <p:cNvPicPr>
            <a:picLocks noChangeAspect="1"/>
          </p:cNvPicPr>
          <p:nvPr/>
        </p:nvPicPr>
        <p:blipFill>
          <a:blip r:embed="rId2"/>
          <a:stretch>
            <a:fillRect/>
          </a:stretch>
        </p:blipFill>
        <p:spPr>
          <a:xfrm>
            <a:off x="928794" y="5557568"/>
            <a:ext cx="831570" cy="604468"/>
          </a:xfrm>
          <a:prstGeom prst="rect">
            <a:avLst/>
          </a:prstGeom>
        </p:spPr>
      </p:pic>
      <p:sp>
        <p:nvSpPr>
          <p:cNvPr id="32" name="TextBox 31"/>
          <p:cNvSpPr txBox="1"/>
          <p:nvPr/>
        </p:nvSpPr>
        <p:spPr>
          <a:xfrm>
            <a:off x="54302" y="5675136"/>
            <a:ext cx="954593" cy="369332"/>
          </a:xfrm>
          <a:prstGeom prst="rect">
            <a:avLst/>
          </a:prstGeom>
          <a:noFill/>
        </p:spPr>
        <p:txBody>
          <a:bodyPr wrap="square" rtlCol="0">
            <a:spAutoFit/>
          </a:bodyPr>
          <a:lstStyle/>
          <a:p>
            <a:r>
              <a:rPr lang="en-US" dirty="0" smtClean="0"/>
              <a:t>.</a:t>
            </a:r>
            <a:endParaRPr lang="en-US" dirty="0"/>
          </a:p>
        </p:txBody>
      </p:sp>
      <p:sp>
        <p:nvSpPr>
          <p:cNvPr id="33" name="Rectangle 32"/>
          <p:cNvSpPr/>
          <p:nvPr/>
        </p:nvSpPr>
        <p:spPr>
          <a:xfrm>
            <a:off x="1760364" y="257710"/>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0.2, 0.3, </a:t>
            </a:r>
            <a:r>
              <a:rPr lang="is-IS" sz="1400" dirty="0" smtClean="0"/>
              <a:t>…, 0.5</a:t>
            </a:r>
            <a:endParaRPr lang="en-US" sz="1400" dirty="0"/>
          </a:p>
        </p:txBody>
      </p:sp>
      <p:sp>
        <p:nvSpPr>
          <p:cNvPr id="34" name="Rectangle 33"/>
          <p:cNvSpPr/>
          <p:nvPr/>
        </p:nvSpPr>
        <p:spPr>
          <a:xfrm>
            <a:off x="1760364" y="999357"/>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0.6, 0.7, </a:t>
            </a:r>
            <a:r>
              <a:rPr lang="is-IS" sz="1400" dirty="0" smtClean="0"/>
              <a:t>…, 0.1</a:t>
            </a:r>
            <a:endParaRPr lang="en-US" sz="1400" dirty="0"/>
          </a:p>
        </p:txBody>
      </p:sp>
      <p:sp>
        <p:nvSpPr>
          <p:cNvPr id="35" name="Rectangle 34"/>
          <p:cNvSpPr/>
          <p:nvPr/>
        </p:nvSpPr>
        <p:spPr>
          <a:xfrm>
            <a:off x="1760364" y="1810356"/>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0.3, 0.1, </a:t>
            </a:r>
            <a:r>
              <a:rPr lang="is-IS" sz="1400" dirty="0" smtClean="0"/>
              <a:t>…, 0.2</a:t>
            </a:r>
            <a:endParaRPr lang="en-US" sz="1400" dirty="0"/>
          </a:p>
        </p:txBody>
      </p:sp>
      <p:sp>
        <p:nvSpPr>
          <p:cNvPr id="36" name="Rectangle 35"/>
          <p:cNvSpPr/>
          <p:nvPr/>
        </p:nvSpPr>
        <p:spPr>
          <a:xfrm>
            <a:off x="1760364" y="2586679"/>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0.9, 0.5, </a:t>
            </a:r>
            <a:r>
              <a:rPr lang="is-IS" sz="1400" dirty="0" smtClean="0"/>
              <a:t>…, 0.8</a:t>
            </a:r>
            <a:endParaRPr lang="en-US" sz="1400" dirty="0"/>
          </a:p>
        </p:txBody>
      </p:sp>
      <p:sp>
        <p:nvSpPr>
          <p:cNvPr id="37" name="Rectangle 36"/>
          <p:cNvSpPr/>
          <p:nvPr/>
        </p:nvSpPr>
        <p:spPr>
          <a:xfrm>
            <a:off x="1760364" y="3363002"/>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0.1, 0.9, </a:t>
            </a:r>
            <a:r>
              <a:rPr lang="is-IS" sz="1400" dirty="0" smtClean="0"/>
              <a:t>…, 0.3</a:t>
            </a:r>
            <a:endParaRPr lang="en-US" sz="1400" dirty="0"/>
          </a:p>
        </p:txBody>
      </p:sp>
      <p:sp>
        <p:nvSpPr>
          <p:cNvPr id="38" name="Rectangle 37"/>
          <p:cNvSpPr/>
          <p:nvPr/>
        </p:nvSpPr>
        <p:spPr>
          <a:xfrm>
            <a:off x="1760364" y="4139325"/>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0.4, 0.2, </a:t>
            </a:r>
            <a:r>
              <a:rPr lang="is-IS" sz="1400" dirty="0" smtClean="0"/>
              <a:t>…, 0.2</a:t>
            </a:r>
            <a:endParaRPr lang="en-US" sz="1400" dirty="0"/>
          </a:p>
        </p:txBody>
      </p:sp>
      <p:sp>
        <p:nvSpPr>
          <p:cNvPr id="39" name="Rectangle 38"/>
          <p:cNvSpPr/>
          <p:nvPr/>
        </p:nvSpPr>
        <p:spPr>
          <a:xfrm>
            <a:off x="1760364" y="4982105"/>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0.7, 0.8, </a:t>
            </a:r>
            <a:r>
              <a:rPr lang="is-IS" sz="1400" dirty="0" smtClean="0"/>
              <a:t>…, 0.1</a:t>
            </a:r>
            <a:endParaRPr lang="en-US" sz="1400" dirty="0"/>
          </a:p>
        </p:txBody>
      </p:sp>
      <p:sp>
        <p:nvSpPr>
          <p:cNvPr id="40" name="Rectangle 39"/>
          <p:cNvSpPr/>
          <p:nvPr/>
        </p:nvSpPr>
        <p:spPr>
          <a:xfrm>
            <a:off x="1760364" y="5757787"/>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0.5, 0.6, </a:t>
            </a:r>
            <a:r>
              <a:rPr lang="is-IS" sz="1400" dirty="0" smtClean="0"/>
              <a:t>…, 0.4</a:t>
            </a:r>
            <a:endParaRPr lang="en-US" sz="1400" dirty="0"/>
          </a:p>
        </p:txBody>
      </p:sp>
      <p:sp>
        <p:nvSpPr>
          <p:cNvPr id="41" name="Rectangle 40"/>
          <p:cNvSpPr/>
          <p:nvPr/>
        </p:nvSpPr>
        <p:spPr>
          <a:xfrm>
            <a:off x="3833469" y="257710"/>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0.3, 0.8, </a:t>
            </a:r>
            <a:r>
              <a:rPr lang="is-IS" sz="1400" dirty="0" smtClean="0"/>
              <a:t>…, 0.1</a:t>
            </a:r>
            <a:endParaRPr lang="en-US" sz="1400" dirty="0"/>
          </a:p>
        </p:txBody>
      </p:sp>
      <p:sp>
        <p:nvSpPr>
          <p:cNvPr id="42" name="Rectangle 41"/>
          <p:cNvSpPr/>
          <p:nvPr/>
        </p:nvSpPr>
        <p:spPr>
          <a:xfrm>
            <a:off x="3833469" y="996638"/>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0.4, 0.9, </a:t>
            </a:r>
            <a:r>
              <a:rPr lang="is-IS" sz="1400" dirty="0" smtClean="0"/>
              <a:t>…, 0.2</a:t>
            </a:r>
            <a:endParaRPr lang="en-US" sz="1400" dirty="0"/>
          </a:p>
        </p:txBody>
      </p:sp>
      <p:cxnSp>
        <p:nvCxnSpPr>
          <p:cNvPr id="53" name="Straight Arrow Connector 52"/>
          <p:cNvCxnSpPr>
            <a:stCxn id="33" idx="3"/>
          </p:cNvCxnSpPr>
          <p:nvPr/>
        </p:nvCxnSpPr>
        <p:spPr>
          <a:xfrm>
            <a:off x="3016408" y="400689"/>
            <a:ext cx="221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3"/>
            <a:endCxn id="58" idx="1"/>
          </p:cNvCxnSpPr>
          <p:nvPr/>
        </p:nvCxnSpPr>
        <p:spPr>
          <a:xfrm>
            <a:off x="3016408" y="1142336"/>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2"/>
          <a:stretch>
            <a:fillRect/>
          </a:stretch>
        </p:blipFill>
        <p:spPr>
          <a:xfrm>
            <a:off x="3238082" y="992346"/>
            <a:ext cx="415785" cy="302234"/>
          </a:xfrm>
          <a:prstGeom prst="rect">
            <a:avLst/>
          </a:prstGeom>
        </p:spPr>
      </p:pic>
      <p:pic>
        <p:nvPicPr>
          <p:cNvPr id="79" name="Picture 78"/>
          <p:cNvPicPr>
            <a:picLocks noChangeAspect="1"/>
          </p:cNvPicPr>
          <p:nvPr/>
        </p:nvPicPr>
        <p:blipFill>
          <a:blip r:embed="rId2"/>
          <a:stretch>
            <a:fillRect/>
          </a:stretch>
        </p:blipFill>
        <p:spPr>
          <a:xfrm>
            <a:off x="3247520" y="249572"/>
            <a:ext cx="415785" cy="302234"/>
          </a:xfrm>
          <a:prstGeom prst="rect">
            <a:avLst/>
          </a:prstGeom>
        </p:spPr>
      </p:pic>
      <p:cxnSp>
        <p:nvCxnSpPr>
          <p:cNvPr id="84" name="Straight Arrow Connector 83"/>
          <p:cNvCxnSpPr>
            <a:stCxn id="79" idx="3"/>
            <a:endCxn id="41" idx="1"/>
          </p:cNvCxnSpPr>
          <p:nvPr/>
        </p:nvCxnSpPr>
        <p:spPr>
          <a:xfrm>
            <a:off x="3663305" y="400689"/>
            <a:ext cx="170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1" idx="2"/>
            <a:endCxn id="58" idx="0"/>
          </p:cNvCxnSpPr>
          <p:nvPr/>
        </p:nvCxnSpPr>
        <p:spPr>
          <a:xfrm rot="5400000">
            <a:off x="3729394" y="260249"/>
            <a:ext cx="448678"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8" idx="3"/>
            <a:endCxn id="42" idx="1"/>
          </p:cNvCxnSpPr>
          <p:nvPr/>
        </p:nvCxnSpPr>
        <p:spPr>
          <a:xfrm flipV="1">
            <a:off x="3653867" y="1139617"/>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833469" y="1801576"/>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0.9, 0.7, </a:t>
            </a:r>
            <a:r>
              <a:rPr lang="is-IS" sz="1400" dirty="0" smtClean="0"/>
              <a:t>…, 0.9</a:t>
            </a:r>
            <a:endParaRPr lang="en-US" sz="1400" dirty="0"/>
          </a:p>
        </p:txBody>
      </p:sp>
      <p:cxnSp>
        <p:nvCxnSpPr>
          <p:cNvPr id="101" name="Straight Arrow Connector 100"/>
          <p:cNvCxnSpPr/>
          <p:nvPr/>
        </p:nvCxnSpPr>
        <p:spPr>
          <a:xfrm>
            <a:off x="3016408" y="1947274"/>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2"/>
          <a:stretch>
            <a:fillRect/>
          </a:stretch>
        </p:blipFill>
        <p:spPr>
          <a:xfrm>
            <a:off x="3238082" y="1797284"/>
            <a:ext cx="415785" cy="302234"/>
          </a:xfrm>
          <a:prstGeom prst="rect">
            <a:avLst/>
          </a:prstGeom>
        </p:spPr>
      </p:pic>
      <p:cxnSp>
        <p:nvCxnSpPr>
          <p:cNvPr id="103" name="Elbow Connector 102"/>
          <p:cNvCxnSpPr>
            <a:stCxn id="42" idx="2"/>
            <a:endCxn id="102" idx="0"/>
          </p:cNvCxnSpPr>
          <p:nvPr/>
        </p:nvCxnSpPr>
        <p:spPr>
          <a:xfrm rot="5400000">
            <a:off x="3696389" y="1032182"/>
            <a:ext cx="514688"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0" idx="1"/>
          </p:cNvCxnSpPr>
          <p:nvPr/>
        </p:nvCxnSpPr>
        <p:spPr>
          <a:xfrm flipV="1">
            <a:off x="3653867" y="1944555"/>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3833469" y="2551139"/>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0.8, 0.6, </a:t>
            </a:r>
            <a:r>
              <a:rPr lang="is-IS" sz="1400" dirty="0" smtClean="0"/>
              <a:t>…, 0.3</a:t>
            </a:r>
            <a:endParaRPr lang="en-US" sz="1400" dirty="0"/>
          </a:p>
        </p:txBody>
      </p:sp>
      <p:cxnSp>
        <p:nvCxnSpPr>
          <p:cNvPr id="108" name="Straight Arrow Connector 107"/>
          <p:cNvCxnSpPr/>
          <p:nvPr/>
        </p:nvCxnSpPr>
        <p:spPr>
          <a:xfrm>
            <a:off x="3016408" y="2696837"/>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nvPicPr>
        <p:blipFill>
          <a:blip r:embed="rId2"/>
          <a:stretch>
            <a:fillRect/>
          </a:stretch>
        </p:blipFill>
        <p:spPr>
          <a:xfrm>
            <a:off x="3238082" y="2546847"/>
            <a:ext cx="415785" cy="302234"/>
          </a:xfrm>
          <a:prstGeom prst="rect">
            <a:avLst/>
          </a:prstGeom>
        </p:spPr>
      </p:pic>
      <p:cxnSp>
        <p:nvCxnSpPr>
          <p:cNvPr id="110" name="Elbow Connector 109"/>
          <p:cNvCxnSpPr>
            <a:stCxn id="100" idx="2"/>
            <a:endCxn id="109" idx="0"/>
          </p:cNvCxnSpPr>
          <p:nvPr/>
        </p:nvCxnSpPr>
        <p:spPr>
          <a:xfrm rot="5400000">
            <a:off x="3724077" y="1809432"/>
            <a:ext cx="459313"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endCxn id="107" idx="1"/>
          </p:cNvCxnSpPr>
          <p:nvPr/>
        </p:nvCxnSpPr>
        <p:spPr>
          <a:xfrm flipV="1">
            <a:off x="3653867" y="2694118"/>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3833469" y="3349636"/>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0.6, 0.1, </a:t>
            </a:r>
            <a:r>
              <a:rPr lang="is-IS" sz="1400" dirty="0" smtClean="0"/>
              <a:t>…, 0.6</a:t>
            </a:r>
            <a:endParaRPr lang="en-US" sz="1400" dirty="0"/>
          </a:p>
        </p:txBody>
      </p:sp>
      <p:cxnSp>
        <p:nvCxnSpPr>
          <p:cNvPr id="115" name="Straight Arrow Connector 114"/>
          <p:cNvCxnSpPr/>
          <p:nvPr/>
        </p:nvCxnSpPr>
        <p:spPr>
          <a:xfrm>
            <a:off x="3016408" y="3495334"/>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6" name="Picture 115"/>
          <p:cNvPicPr>
            <a:picLocks noChangeAspect="1"/>
          </p:cNvPicPr>
          <p:nvPr/>
        </p:nvPicPr>
        <p:blipFill>
          <a:blip r:embed="rId2"/>
          <a:stretch>
            <a:fillRect/>
          </a:stretch>
        </p:blipFill>
        <p:spPr>
          <a:xfrm>
            <a:off x="3238082" y="3345344"/>
            <a:ext cx="415785" cy="302234"/>
          </a:xfrm>
          <a:prstGeom prst="rect">
            <a:avLst/>
          </a:prstGeom>
        </p:spPr>
      </p:pic>
      <p:cxnSp>
        <p:nvCxnSpPr>
          <p:cNvPr id="117" name="Elbow Connector 116"/>
          <p:cNvCxnSpPr>
            <a:stCxn id="107" idx="2"/>
            <a:endCxn id="116" idx="0"/>
          </p:cNvCxnSpPr>
          <p:nvPr/>
        </p:nvCxnSpPr>
        <p:spPr>
          <a:xfrm rot="5400000">
            <a:off x="3699610" y="2583462"/>
            <a:ext cx="508247"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14" idx="1"/>
          </p:cNvCxnSpPr>
          <p:nvPr/>
        </p:nvCxnSpPr>
        <p:spPr>
          <a:xfrm flipV="1">
            <a:off x="3653867" y="3492615"/>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3833469" y="4124348"/>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0.7, 0.2, </a:t>
            </a:r>
            <a:r>
              <a:rPr lang="is-IS" sz="1400" dirty="0" smtClean="0"/>
              <a:t>…, 0.4</a:t>
            </a:r>
            <a:endParaRPr lang="en-US" sz="1400" dirty="0"/>
          </a:p>
        </p:txBody>
      </p:sp>
      <p:cxnSp>
        <p:nvCxnSpPr>
          <p:cNvPr id="122" name="Straight Arrow Connector 121"/>
          <p:cNvCxnSpPr/>
          <p:nvPr/>
        </p:nvCxnSpPr>
        <p:spPr>
          <a:xfrm>
            <a:off x="3016408" y="4270046"/>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3" name="Picture 122"/>
          <p:cNvPicPr>
            <a:picLocks noChangeAspect="1"/>
          </p:cNvPicPr>
          <p:nvPr/>
        </p:nvPicPr>
        <p:blipFill>
          <a:blip r:embed="rId2"/>
          <a:stretch>
            <a:fillRect/>
          </a:stretch>
        </p:blipFill>
        <p:spPr>
          <a:xfrm>
            <a:off x="3238082" y="4120056"/>
            <a:ext cx="415785" cy="302234"/>
          </a:xfrm>
          <a:prstGeom prst="rect">
            <a:avLst/>
          </a:prstGeom>
        </p:spPr>
      </p:pic>
      <p:cxnSp>
        <p:nvCxnSpPr>
          <p:cNvPr id="124" name="Elbow Connector 123"/>
          <p:cNvCxnSpPr>
            <a:stCxn id="114" idx="2"/>
            <a:endCxn id="123" idx="0"/>
          </p:cNvCxnSpPr>
          <p:nvPr/>
        </p:nvCxnSpPr>
        <p:spPr>
          <a:xfrm rot="5400000">
            <a:off x="3711502" y="3370067"/>
            <a:ext cx="484462"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21" idx="1"/>
          </p:cNvCxnSpPr>
          <p:nvPr/>
        </p:nvCxnSpPr>
        <p:spPr>
          <a:xfrm flipV="1">
            <a:off x="3653867" y="4267327"/>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3833469" y="4966662"/>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0.2, 0.3, </a:t>
            </a:r>
            <a:r>
              <a:rPr lang="is-IS" sz="1400" dirty="0" smtClean="0"/>
              <a:t>…, 0.5</a:t>
            </a:r>
            <a:endParaRPr lang="en-US" sz="1400" dirty="0"/>
          </a:p>
        </p:txBody>
      </p:sp>
      <p:cxnSp>
        <p:nvCxnSpPr>
          <p:cNvPr id="129" name="Straight Arrow Connector 128"/>
          <p:cNvCxnSpPr/>
          <p:nvPr/>
        </p:nvCxnSpPr>
        <p:spPr>
          <a:xfrm>
            <a:off x="3016408" y="5112360"/>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2"/>
          <a:stretch>
            <a:fillRect/>
          </a:stretch>
        </p:blipFill>
        <p:spPr>
          <a:xfrm>
            <a:off x="3238082" y="4962370"/>
            <a:ext cx="415785" cy="302234"/>
          </a:xfrm>
          <a:prstGeom prst="rect">
            <a:avLst/>
          </a:prstGeom>
        </p:spPr>
      </p:pic>
      <p:cxnSp>
        <p:nvCxnSpPr>
          <p:cNvPr id="131" name="Elbow Connector 130"/>
          <p:cNvCxnSpPr>
            <a:stCxn id="121" idx="2"/>
            <a:endCxn id="130" idx="0"/>
          </p:cNvCxnSpPr>
          <p:nvPr/>
        </p:nvCxnSpPr>
        <p:spPr>
          <a:xfrm rot="5400000">
            <a:off x="3677701" y="4178580"/>
            <a:ext cx="552064"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128" idx="1"/>
          </p:cNvCxnSpPr>
          <p:nvPr/>
        </p:nvCxnSpPr>
        <p:spPr>
          <a:xfrm flipV="1">
            <a:off x="3653867" y="5109641"/>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Rectangle 134"/>
          <p:cNvSpPr/>
          <p:nvPr/>
        </p:nvSpPr>
        <p:spPr>
          <a:xfrm>
            <a:off x="3833469" y="5746600"/>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0.5, 0.4, </a:t>
            </a:r>
            <a:r>
              <a:rPr lang="is-IS" sz="1400" dirty="0" smtClean="0"/>
              <a:t>…, 0.7</a:t>
            </a:r>
            <a:endParaRPr lang="en-US" sz="1400" dirty="0"/>
          </a:p>
        </p:txBody>
      </p:sp>
      <p:cxnSp>
        <p:nvCxnSpPr>
          <p:cNvPr id="136" name="Straight Arrow Connector 135"/>
          <p:cNvCxnSpPr/>
          <p:nvPr/>
        </p:nvCxnSpPr>
        <p:spPr>
          <a:xfrm>
            <a:off x="3016408" y="5892298"/>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Picture 136"/>
          <p:cNvPicPr>
            <a:picLocks noChangeAspect="1"/>
          </p:cNvPicPr>
          <p:nvPr/>
        </p:nvPicPr>
        <p:blipFill>
          <a:blip r:embed="rId2"/>
          <a:stretch>
            <a:fillRect/>
          </a:stretch>
        </p:blipFill>
        <p:spPr>
          <a:xfrm>
            <a:off x="3238082" y="5742308"/>
            <a:ext cx="415785" cy="302234"/>
          </a:xfrm>
          <a:prstGeom prst="rect">
            <a:avLst/>
          </a:prstGeom>
        </p:spPr>
      </p:pic>
      <p:cxnSp>
        <p:nvCxnSpPr>
          <p:cNvPr id="138" name="Elbow Connector 137"/>
          <p:cNvCxnSpPr>
            <a:stCxn id="128" idx="2"/>
            <a:endCxn id="137" idx="0"/>
          </p:cNvCxnSpPr>
          <p:nvPr/>
        </p:nvCxnSpPr>
        <p:spPr>
          <a:xfrm rot="5400000">
            <a:off x="3708889" y="4989706"/>
            <a:ext cx="489688"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135" idx="1"/>
          </p:cNvCxnSpPr>
          <p:nvPr/>
        </p:nvCxnSpPr>
        <p:spPr>
          <a:xfrm flipV="1">
            <a:off x="3653867" y="5889579"/>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endCxn id="79" idx="0"/>
          </p:cNvCxnSpPr>
          <p:nvPr/>
        </p:nvCxnSpPr>
        <p:spPr>
          <a:xfrm>
            <a:off x="3455412" y="40964"/>
            <a:ext cx="1" cy="20860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5300815" y="247075"/>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0.1, 0.8, </a:t>
            </a:r>
            <a:r>
              <a:rPr lang="is-IS" sz="1400" dirty="0" smtClean="0"/>
              <a:t>…, 0.5</a:t>
            </a:r>
            <a:endParaRPr lang="en-US" sz="1400" dirty="0"/>
          </a:p>
        </p:txBody>
      </p:sp>
      <p:sp>
        <p:nvSpPr>
          <p:cNvPr id="152" name="Rectangle 151"/>
          <p:cNvSpPr/>
          <p:nvPr/>
        </p:nvSpPr>
        <p:spPr>
          <a:xfrm>
            <a:off x="5300815" y="981711"/>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0.4, 0.2, </a:t>
            </a:r>
            <a:r>
              <a:rPr lang="is-IS" sz="1400" dirty="0" smtClean="0"/>
              <a:t>…, 0.6</a:t>
            </a:r>
            <a:endParaRPr lang="en-US" sz="1400" dirty="0"/>
          </a:p>
        </p:txBody>
      </p:sp>
      <p:sp>
        <p:nvSpPr>
          <p:cNvPr id="153" name="Rectangle 152"/>
          <p:cNvSpPr/>
          <p:nvPr/>
        </p:nvSpPr>
        <p:spPr>
          <a:xfrm>
            <a:off x="5300815" y="1786649"/>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0.7, 0.5, </a:t>
            </a:r>
            <a:r>
              <a:rPr lang="is-IS" sz="1400" dirty="0" smtClean="0"/>
              <a:t>…, 0.3</a:t>
            </a:r>
            <a:endParaRPr lang="en-US" sz="1400" dirty="0"/>
          </a:p>
        </p:txBody>
      </p:sp>
      <p:sp>
        <p:nvSpPr>
          <p:cNvPr id="154" name="Rectangle 153"/>
          <p:cNvSpPr/>
          <p:nvPr/>
        </p:nvSpPr>
        <p:spPr>
          <a:xfrm>
            <a:off x="5300815" y="2540504"/>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0.2, 0.8, </a:t>
            </a:r>
            <a:r>
              <a:rPr lang="is-IS" sz="1400" dirty="0" smtClean="0"/>
              <a:t>…, 0.6</a:t>
            </a:r>
            <a:endParaRPr lang="en-US" sz="1400" dirty="0"/>
          </a:p>
        </p:txBody>
      </p:sp>
      <p:sp>
        <p:nvSpPr>
          <p:cNvPr id="155" name="Rectangle 154"/>
          <p:cNvSpPr/>
          <p:nvPr/>
        </p:nvSpPr>
        <p:spPr>
          <a:xfrm>
            <a:off x="5300815" y="3334709"/>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0.5, 0.3, </a:t>
            </a:r>
            <a:r>
              <a:rPr lang="is-IS" sz="1400" dirty="0" smtClean="0"/>
              <a:t>…, 0.9</a:t>
            </a:r>
            <a:endParaRPr lang="en-US" sz="1400" dirty="0"/>
          </a:p>
        </p:txBody>
      </p:sp>
      <p:sp>
        <p:nvSpPr>
          <p:cNvPr id="156" name="Rectangle 155"/>
          <p:cNvSpPr/>
          <p:nvPr/>
        </p:nvSpPr>
        <p:spPr>
          <a:xfrm>
            <a:off x="5300815" y="4117394"/>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0.8, 0.6, </a:t>
            </a:r>
            <a:r>
              <a:rPr lang="is-IS" sz="1400" dirty="0" smtClean="0"/>
              <a:t>…, 0.4</a:t>
            </a:r>
            <a:endParaRPr lang="en-US" sz="1400" dirty="0"/>
          </a:p>
        </p:txBody>
      </p:sp>
      <p:sp>
        <p:nvSpPr>
          <p:cNvPr id="157" name="Rectangle 156"/>
          <p:cNvSpPr/>
          <p:nvPr/>
        </p:nvSpPr>
        <p:spPr>
          <a:xfrm>
            <a:off x="5300815" y="4951735"/>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0.2, 0.9, </a:t>
            </a:r>
            <a:r>
              <a:rPr lang="is-IS" sz="1400" dirty="0" smtClean="0"/>
              <a:t>…, 0.7</a:t>
            </a:r>
            <a:endParaRPr lang="en-US" sz="1400" dirty="0"/>
          </a:p>
        </p:txBody>
      </p:sp>
      <p:sp>
        <p:nvSpPr>
          <p:cNvPr id="158" name="Rectangle 157"/>
          <p:cNvSpPr/>
          <p:nvPr/>
        </p:nvSpPr>
        <p:spPr>
          <a:xfrm>
            <a:off x="5300815" y="5747152"/>
            <a:ext cx="1256044" cy="285958"/>
          </a:xfrm>
          <a:prstGeom prst="rect">
            <a:avLst/>
          </a:prstGeom>
          <a:solidFill>
            <a:srgbClr val="FFFF00"/>
          </a:solidFill>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0.4, 0.3, </a:t>
            </a:r>
            <a:r>
              <a:rPr lang="is-IS" sz="1400" dirty="0" smtClean="0"/>
              <a:t>…, 0.1</a:t>
            </a:r>
            <a:endParaRPr lang="en-US" sz="1400" dirty="0"/>
          </a:p>
        </p:txBody>
      </p:sp>
      <p:sp>
        <p:nvSpPr>
          <p:cNvPr id="159" name="Rectangle 158"/>
          <p:cNvSpPr/>
          <p:nvPr/>
        </p:nvSpPr>
        <p:spPr>
          <a:xfrm>
            <a:off x="5242426" y="6212404"/>
            <a:ext cx="1372821" cy="563022"/>
          </a:xfrm>
          <a:prstGeom prst="rect">
            <a:avLst/>
          </a:prstGeom>
          <a:solidFill>
            <a:srgbClr val="66CCFF"/>
          </a:solidFill>
          <a:ln w="12700">
            <a:solidFill>
              <a:srgbClr val="008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3. ST </a:t>
            </a:r>
            <a:r>
              <a:rPr lang="en-US" sz="1400" dirty="0" smtClean="0">
                <a:solidFill>
                  <a:schemeClr val="tx1"/>
                </a:solidFill>
                <a:sym typeface="Wingdings"/>
              </a:rPr>
              <a:t> a set of vectors</a:t>
            </a:r>
            <a:endParaRPr lang="en-US" sz="1400" dirty="0">
              <a:solidFill>
                <a:schemeClr val="tx1"/>
              </a:solidFill>
            </a:endParaRPr>
          </a:p>
        </p:txBody>
      </p:sp>
      <p:sp>
        <p:nvSpPr>
          <p:cNvPr id="160" name="Rectangle 159"/>
          <p:cNvSpPr/>
          <p:nvPr/>
        </p:nvSpPr>
        <p:spPr>
          <a:xfrm>
            <a:off x="102386" y="6212404"/>
            <a:ext cx="729469" cy="563022"/>
          </a:xfrm>
          <a:prstGeom prst="rect">
            <a:avLst/>
          </a:prstGeom>
          <a:solidFill>
            <a:srgbClr val="FFFF00"/>
          </a:solidFill>
          <a:ln w="12700">
            <a:solidFill>
              <a:schemeClr val="accent2">
                <a:lumMod val="60000"/>
                <a:lumOff val="4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ST</a:t>
            </a:r>
            <a:endParaRPr lang="en-US" sz="1400" dirty="0">
              <a:solidFill>
                <a:schemeClr val="tx1"/>
              </a:solidFill>
            </a:endParaRPr>
          </a:p>
        </p:txBody>
      </p:sp>
      <p:sp>
        <p:nvSpPr>
          <p:cNvPr id="161" name="Rectangle 160"/>
          <p:cNvSpPr/>
          <p:nvPr/>
        </p:nvSpPr>
        <p:spPr>
          <a:xfrm>
            <a:off x="7496751" y="257710"/>
            <a:ext cx="1444294" cy="285958"/>
          </a:xfrm>
          <a:prstGeom prst="rect">
            <a:avLst/>
          </a:prstGeom>
          <a:solidFill>
            <a:srgbClr val="FF0000"/>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solidFill>
                  <a:schemeClr val="bg1"/>
                </a:solidFill>
              </a:rPr>
              <a:t>1,0,0,0,</a:t>
            </a:r>
            <a:r>
              <a:rPr lang="is-IS" sz="1400" dirty="0" smtClean="0">
                <a:solidFill>
                  <a:schemeClr val="bg1"/>
                </a:solidFill>
              </a:rPr>
              <a:t>…,</a:t>
            </a:r>
            <a:r>
              <a:rPr lang="en-US" sz="1400" dirty="0" smtClean="0">
                <a:solidFill>
                  <a:schemeClr val="bg1"/>
                </a:solidFill>
              </a:rPr>
              <a:t>0,0,0,0</a:t>
            </a:r>
            <a:endParaRPr lang="en-US" sz="1400" dirty="0">
              <a:solidFill>
                <a:schemeClr val="bg1"/>
              </a:solidFill>
            </a:endParaRPr>
          </a:p>
        </p:txBody>
      </p:sp>
      <p:sp>
        <p:nvSpPr>
          <p:cNvPr id="165" name="TextBox 164"/>
          <p:cNvSpPr txBox="1"/>
          <p:nvPr/>
        </p:nvSpPr>
        <p:spPr>
          <a:xfrm>
            <a:off x="8525735" y="547652"/>
            <a:ext cx="415498" cy="369332"/>
          </a:xfrm>
          <a:prstGeom prst="rect">
            <a:avLst/>
          </a:prstGeom>
          <a:noFill/>
        </p:spPr>
        <p:txBody>
          <a:bodyPr wrap="none" rtlCol="0">
            <a:spAutoFit/>
          </a:bodyPr>
          <a:lstStyle/>
          <a:p>
            <a:r>
              <a:rPr lang="zh-TW" altLang="en-US" dirty="0" smtClean="0">
                <a:latin typeface="Microsoft JhengHei" charset="-120"/>
                <a:ea typeface="Microsoft JhengHei" charset="-120"/>
                <a:cs typeface="Microsoft JhengHei" charset="-120"/>
              </a:rPr>
              <a:t>我</a:t>
            </a:r>
            <a:endParaRPr lang="en-US" dirty="0">
              <a:latin typeface="Microsoft JhengHei" charset="-120"/>
              <a:ea typeface="Microsoft JhengHei" charset="-120"/>
              <a:cs typeface="Microsoft JhengHei" charset="-120"/>
            </a:endParaRPr>
          </a:p>
        </p:txBody>
      </p:sp>
      <p:sp>
        <p:nvSpPr>
          <p:cNvPr id="166" name="Rectangle 165"/>
          <p:cNvSpPr/>
          <p:nvPr/>
        </p:nvSpPr>
        <p:spPr>
          <a:xfrm>
            <a:off x="7496939" y="993372"/>
            <a:ext cx="1444294" cy="285958"/>
          </a:xfrm>
          <a:prstGeom prst="rect">
            <a:avLst/>
          </a:prstGeom>
          <a:solidFill>
            <a:schemeClr val="accent3">
              <a:lumMod val="75000"/>
            </a:schemeClr>
          </a:solidFill>
          <a:ln>
            <a:solidFill>
              <a:schemeClr val="accent3">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1</a:t>
            </a:r>
            <a:r>
              <a:rPr lang="en-US" sz="1400" dirty="0" smtClean="0">
                <a:solidFill>
                  <a:schemeClr val="bg1"/>
                </a:solidFill>
              </a:rPr>
              <a:t>,0,0,</a:t>
            </a:r>
            <a:r>
              <a:rPr lang="is-IS" sz="1400" dirty="0" smtClean="0">
                <a:solidFill>
                  <a:schemeClr val="bg1"/>
                </a:solidFill>
              </a:rPr>
              <a:t>…,</a:t>
            </a:r>
            <a:r>
              <a:rPr lang="en-US" sz="1400" dirty="0" smtClean="0">
                <a:solidFill>
                  <a:schemeClr val="bg1"/>
                </a:solidFill>
              </a:rPr>
              <a:t>0,0,0,0</a:t>
            </a:r>
            <a:endParaRPr lang="en-US" sz="1400" dirty="0">
              <a:solidFill>
                <a:schemeClr val="bg1"/>
              </a:solidFill>
            </a:endParaRPr>
          </a:p>
        </p:txBody>
      </p:sp>
      <p:sp>
        <p:nvSpPr>
          <p:cNvPr id="167" name="Rectangle 166"/>
          <p:cNvSpPr/>
          <p:nvPr/>
        </p:nvSpPr>
        <p:spPr>
          <a:xfrm>
            <a:off x="7496939" y="1788704"/>
            <a:ext cx="1444294" cy="285958"/>
          </a:xfrm>
          <a:prstGeom prst="rect">
            <a:avLst/>
          </a:prstGeom>
          <a:solidFill>
            <a:srgbClr val="00B050"/>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1</a:t>
            </a:r>
            <a:r>
              <a:rPr lang="en-US" sz="1400" dirty="0" smtClean="0">
                <a:solidFill>
                  <a:schemeClr val="bg1"/>
                </a:solidFill>
              </a:rPr>
              <a:t>,0,...,0,0,0,0</a:t>
            </a:r>
            <a:endParaRPr lang="en-US" sz="1400" dirty="0">
              <a:solidFill>
                <a:schemeClr val="bg1"/>
              </a:solidFill>
            </a:endParaRPr>
          </a:p>
        </p:txBody>
      </p:sp>
      <p:sp>
        <p:nvSpPr>
          <p:cNvPr id="168" name="Rectangle 167"/>
          <p:cNvSpPr/>
          <p:nvPr/>
        </p:nvSpPr>
        <p:spPr>
          <a:xfrm>
            <a:off x="8525735" y="1278304"/>
            <a:ext cx="415498" cy="369332"/>
          </a:xfrm>
          <a:prstGeom prst="rect">
            <a:avLst/>
          </a:prstGeom>
        </p:spPr>
        <p:txBody>
          <a:bodyPr wrap="none">
            <a:spAutoFit/>
          </a:bodyPr>
          <a:lstStyle/>
          <a:p>
            <a:r>
              <a:rPr lang="zh-TW" altLang="en-US">
                <a:latin typeface="Microsoft JhengHei" charset="-120"/>
                <a:ea typeface="Microsoft JhengHei" charset="-120"/>
                <a:cs typeface="Microsoft JhengHei" charset="-120"/>
              </a:rPr>
              <a:t>是</a:t>
            </a:r>
            <a:endParaRPr lang="en-US" dirty="0">
              <a:latin typeface="Microsoft JhengHei" charset="-120"/>
              <a:ea typeface="Microsoft JhengHei" charset="-120"/>
              <a:cs typeface="Microsoft JhengHei" charset="-120"/>
            </a:endParaRPr>
          </a:p>
        </p:txBody>
      </p:sp>
      <p:sp>
        <p:nvSpPr>
          <p:cNvPr id="169" name="Rectangle 168"/>
          <p:cNvSpPr/>
          <p:nvPr/>
        </p:nvSpPr>
        <p:spPr>
          <a:xfrm>
            <a:off x="8363470" y="2075706"/>
            <a:ext cx="646331" cy="369332"/>
          </a:xfrm>
          <a:prstGeom prst="rect">
            <a:avLst/>
          </a:prstGeom>
        </p:spPr>
        <p:txBody>
          <a:bodyPr wrap="none">
            <a:spAutoFit/>
          </a:bodyPr>
          <a:lstStyle/>
          <a:p>
            <a:r>
              <a:rPr lang="zh-CN" altLang="en-US" dirty="0">
                <a:latin typeface="Microsoft JhengHei" charset="-120"/>
                <a:ea typeface="Microsoft JhengHei" charset="-120"/>
                <a:cs typeface="Microsoft JhengHei" charset="-120"/>
              </a:rPr>
              <a:t>香港</a:t>
            </a:r>
            <a:endParaRPr lang="en-US" dirty="0">
              <a:latin typeface="Microsoft JhengHei" charset="-120"/>
              <a:ea typeface="Microsoft JhengHei" charset="-120"/>
              <a:cs typeface="Microsoft JhengHei" charset="-120"/>
            </a:endParaRPr>
          </a:p>
        </p:txBody>
      </p:sp>
      <p:sp>
        <p:nvSpPr>
          <p:cNvPr id="170" name="Rectangle 169"/>
          <p:cNvSpPr/>
          <p:nvPr/>
        </p:nvSpPr>
        <p:spPr>
          <a:xfrm>
            <a:off x="7496939" y="2553062"/>
            <a:ext cx="1444294" cy="285958"/>
          </a:xfrm>
          <a:prstGeom prst="rect">
            <a:avLst/>
          </a:prstGeom>
          <a:solidFill>
            <a:srgbClr val="0070C0"/>
          </a:solid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,0,1,</a:t>
            </a:r>
            <a:r>
              <a:rPr lang="is-IS" sz="1400" dirty="0" smtClean="0">
                <a:solidFill>
                  <a:schemeClr val="bg1"/>
                </a:solidFill>
              </a:rPr>
              <a:t>…,</a:t>
            </a:r>
            <a:r>
              <a:rPr lang="en-US" sz="1400" dirty="0" smtClean="0">
                <a:solidFill>
                  <a:schemeClr val="bg1"/>
                </a:solidFill>
              </a:rPr>
              <a:t>0,0,0,0</a:t>
            </a:r>
            <a:endParaRPr lang="en-US" sz="1400" dirty="0">
              <a:solidFill>
                <a:schemeClr val="bg1"/>
              </a:solidFill>
            </a:endParaRPr>
          </a:p>
        </p:txBody>
      </p:sp>
      <p:sp>
        <p:nvSpPr>
          <p:cNvPr id="171" name="Rectangle 170"/>
          <p:cNvSpPr/>
          <p:nvPr/>
        </p:nvSpPr>
        <p:spPr>
          <a:xfrm>
            <a:off x="8345016" y="2817920"/>
            <a:ext cx="646331" cy="369332"/>
          </a:xfrm>
          <a:prstGeom prst="rect">
            <a:avLst/>
          </a:prstGeom>
        </p:spPr>
        <p:txBody>
          <a:bodyPr wrap="none">
            <a:spAutoFit/>
          </a:bodyPr>
          <a:lstStyle/>
          <a:p>
            <a:r>
              <a:rPr lang="zh-CN" altLang="en-US" dirty="0" smtClean="0">
                <a:latin typeface="Microsoft JhengHei" charset="-120"/>
                <a:ea typeface="Microsoft JhengHei" charset="-120"/>
                <a:cs typeface="Microsoft JhengHei" charset="-120"/>
              </a:rPr>
              <a:t>專業</a:t>
            </a:r>
            <a:endParaRPr lang="en-US" dirty="0">
              <a:latin typeface="Microsoft JhengHei" charset="-120"/>
              <a:ea typeface="Microsoft JhengHei" charset="-120"/>
              <a:cs typeface="Microsoft JhengHei" charset="-120"/>
            </a:endParaRPr>
          </a:p>
        </p:txBody>
      </p:sp>
      <p:sp>
        <p:nvSpPr>
          <p:cNvPr id="177" name="TextBox 176"/>
          <p:cNvSpPr txBox="1"/>
          <p:nvPr/>
        </p:nvSpPr>
        <p:spPr>
          <a:xfrm>
            <a:off x="5037821" y="163701"/>
            <a:ext cx="343364" cy="369332"/>
          </a:xfrm>
          <a:prstGeom prst="rect">
            <a:avLst/>
          </a:prstGeom>
          <a:noFill/>
        </p:spPr>
        <p:txBody>
          <a:bodyPr wrap="none" rtlCol="0">
            <a:spAutoFit/>
          </a:bodyPr>
          <a:lstStyle/>
          <a:p>
            <a:r>
              <a:rPr lang="is-IS" smtClean="0"/>
              <a:t>…</a:t>
            </a:r>
            <a:endParaRPr lang="en-US" dirty="0"/>
          </a:p>
        </p:txBody>
      </p:sp>
      <p:sp>
        <p:nvSpPr>
          <p:cNvPr id="178" name="TextBox 177"/>
          <p:cNvSpPr txBox="1"/>
          <p:nvPr/>
        </p:nvSpPr>
        <p:spPr>
          <a:xfrm>
            <a:off x="5039182" y="908972"/>
            <a:ext cx="343364" cy="369332"/>
          </a:xfrm>
          <a:prstGeom prst="rect">
            <a:avLst/>
          </a:prstGeom>
          <a:noFill/>
        </p:spPr>
        <p:txBody>
          <a:bodyPr wrap="none" rtlCol="0">
            <a:spAutoFit/>
          </a:bodyPr>
          <a:lstStyle/>
          <a:p>
            <a:r>
              <a:rPr lang="is-IS" smtClean="0"/>
              <a:t>…</a:t>
            </a:r>
            <a:endParaRPr lang="en-US" dirty="0"/>
          </a:p>
        </p:txBody>
      </p:sp>
      <p:sp>
        <p:nvSpPr>
          <p:cNvPr id="180" name="TextBox 179"/>
          <p:cNvSpPr txBox="1"/>
          <p:nvPr/>
        </p:nvSpPr>
        <p:spPr>
          <a:xfrm>
            <a:off x="5042247" y="1696667"/>
            <a:ext cx="343364" cy="369332"/>
          </a:xfrm>
          <a:prstGeom prst="rect">
            <a:avLst/>
          </a:prstGeom>
          <a:noFill/>
        </p:spPr>
        <p:txBody>
          <a:bodyPr wrap="none" rtlCol="0">
            <a:spAutoFit/>
          </a:bodyPr>
          <a:lstStyle/>
          <a:p>
            <a:r>
              <a:rPr lang="is-IS" smtClean="0"/>
              <a:t>…</a:t>
            </a:r>
            <a:endParaRPr lang="en-US" dirty="0"/>
          </a:p>
        </p:txBody>
      </p:sp>
      <p:sp>
        <p:nvSpPr>
          <p:cNvPr id="181" name="TextBox 180"/>
          <p:cNvSpPr txBox="1"/>
          <p:nvPr/>
        </p:nvSpPr>
        <p:spPr>
          <a:xfrm>
            <a:off x="5033387" y="2463838"/>
            <a:ext cx="343364" cy="369332"/>
          </a:xfrm>
          <a:prstGeom prst="rect">
            <a:avLst/>
          </a:prstGeom>
          <a:noFill/>
        </p:spPr>
        <p:txBody>
          <a:bodyPr wrap="none" rtlCol="0">
            <a:spAutoFit/>
          </a:bodyPr>
          <a:lstStyle/>
          <a:p>
            <a:r>
              <a:rPr lang="is-IS" smtClean="0"/>
              <a:t>…</a:t>
            </a:r>
            <a:endParaRPr lang="en-US" dirty="0"/>
          </a:p>
        </p:txBody>
      </p:sp>
      <p:sp>
        <p:nvSpPr>
          <p:cNvPr id="182" name="TextBox 181"/>
          <p:cNvSpPr txBox="1"/>
          <p:nvPr/>
        </p:nvSpPr>
        <p:spPr>
          <a:xfrm>
            <a:off x="5033387" y="3239211"/>
            <a:ext cx="343364" cy="369332"/>
          </a:xfrm>
          <a:prstGeom prst="rect">
            <a:avLst/>
          </a:prstGeom>
          <a:noFill/>
        </p:spPr>
        <p:txBody>
          <a:bodyPr wrap="none" rtlCol="0">
            <a:spAutoFit/>
          </a:bodyPr>
          <a:lstStyle/>
          <a:p>
            <a:r>
              <a:rPr lang="is-IS" smtClean="0"/>
              <a:t>…</a:t>
            </a:r>
            <a:endParaRPr lang="en-US" dirty="0"/>
          </a:p>
        </p:txBody>
      </p:sp>
      <p:sp>
        <p:nvSpPr>
          <p:cNvPr id="183" name="TextBox 182"/>
          <p:cNvSpPr txBox="1"/>
          <p:nvPr/>
        </p:nvSpPr>
        <p:spPr>
          <a:xfrm>
            <a:off x="5042247" y="4049430"/>
            <a:ext cx="343364" cy="369332"/>
          </a:xfrm>
          <a:prstGeom prst="rect">
            <a:avLst/>
          </a:prstGeom>
          <a:noFill/>
        </p:spPr>
        <p:txBody>
          <a:bodyPr wrap="none" rtlCol="0">
            <a:spAutoFit/>
          </a:bodyPr>
          <a:lstStyle/>
          <a:p>
            <a:r>
              <a:rPr lang="is-IS" smtClean="0"/>
              <a:t>…</a:t>
            </a:r>
            <a:endParaRPr lang="en-US" dirty="0"/>
          </a:p>
        </p:txBody>
      </p:sp>
      <p:sp>
        <p:nvSpPr>
          <p:cNvPr id="184" name="TextBox 183"/>
          <p:cNvSpPr txBox="1"/>
          <p:nvPr/>
        </p:nvSpPr>
        <p:spPr>
          <a:xfrm>
            <a:off x="5043608" y="4866846"/>
            <a:ext cx="343364" cy="369332"/>
          </a:xfrm>
          <a:prstGeom prst="rect">
            <a:avLst/>
          </a:prstGeom>
          <a:noFill/>
        </p:spPr>
        <p:txBody>
          <a:bodyPr wrap="none" rtlCol="0">
            <a:spAutoFit/>
          </a:bodyPr>
          <a:lstStyle/>
          <a:p>
            <a:r>
              <a:rPr lang="is-IS" smtClean="0"/>
              <a:t>…</a:t>
            </a:r>
            <a:endParaRPr lang="en-US" dirty="0"/>
          </a:p>
        </p:txBody>
      </p:sp>
      <p:sp>
        <p:nvSpPr>
          <p:cNvPr id="185" name="TextBox 184"/>
          <p:cNvSpPr txBox="1"/>
          <p:nvPr/>
        </p:nvSpPr>
        <p:spPr>
          <a:xfrm>
            <a:off x="5034748" y="5620018"/>
            <a:ext cx="343364" cy="369332"/>
          </a:xfrm>
          <a:prstGeom prst="rect">
            <a:avLst/>
          </a:prstGeom>
          <a:noFill/>
        </p:spPr>
        <p:txBody>
          <a:bodyPr wrap="none" rtlCol="0">
            <a:spAutoFit/>
          </a:bodyPr>
          <a:lstStyle/>
          <a:p>
            <a:r>
              <a:rPr lang="is-IS" smtClean="0"/>
              <a:t>…</a:t>
            </a:r>
            <a:endParaRPr lang="en-US" dirty="0"/>
          </a:p>
        </p:txBody>
      </p:sp>
      <p:cxnSp>
        <p:nvCxnSpPr>
          <p:cNvPr id="194" name="Straight Arrow Connector 193"/>
          <p:cNvCxnSpPr>
            <a:stCxn id="158" idx="3"/>
            <a:endCxn id="268" idx="1"/>
          </p:cNvCxnSpPr>
          <p:nvPr/>
        </p:nvCxnSpPr>
        <p:spPr>
          <a:xfrm flipV="1">
            <a:off x="6556859" y="399898"/>
            <a:ext cx="294708" cy="54902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58" idx="3"/>
            <a:endCxn id="248" idx="1"/>
          </p:cNvCxnSpPr>
          <p:nvPr/>
        </p:nvCxnSpPr>
        <p:spPr>
          <a:xfrm flipV="1">
            <a:off x="6556859" y="1136048"/>
            <a:ext cx="291643" cy="475408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58" idx="3"/>
            <a:endCxn id="255" idx="1"/>
          </p:cNvCxnSpPr>
          <p:nvPr/>
        </p:nvCxnSpPr>
        <p:spPr>
          <a:xfrm flipV="1">
            <a:off x="6556859" y="1923545"/>
            <a:ext cx="294708" cy="3966586"/>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58" idx="3"/>
            <a:endCxn id="311" idx="1"/>
          </p:cNvCxnSpPr>
          <p:nvPr/>
        </p:nvCxnSpPr>
        <p:spPr>
          <a:xfrm flipV="1">
            <a:off x="6556859" y="2688694"/>
            <a:ext cx="287238" cy="320143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7496751" y="3342325"/>
            <a:ext cx="1444294" cy="285958"/>
          </a:xfrm>
          <a:prstGeom prst="rect">
            <a:avLst/>
          </a:prstGeom>
          <a:solidFill>
            <a:srgbClr val="7030A0"/>
          </a:solidFill>
          <a:ln w="381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,0,0,</a:t>
            </a:r>
            <a:r>
              <a:rPr lang="is-IS" sz="1400" dirty="0" smtClean="0">
                <a:solidFill>
                  <a:schemeClr val="bg1"/>
                </a:solidFill>
              </a:rPr>
              <a:t>…,</a:t>
            </a:r>
            <a:r>
              <a:rPr lang="en-US" sz="1400" dirty="0">
                <a:solidFill>
                  <a:schemeClr val="bg1"/>
                </a:solidFill>
              </a:rPr>
              <a:t>1</a:t>
            </a:r>
            <a:r>
              <a:rPr lang="en-US" sz="1400" dirty="0" smtClean="0">
                <a:solidFill>
                  <a:schemeClr val="bg1"/>
                </a:solidFill>
              </a:rPr>
              <a:t>,0,0,0</a:t>
            </a:r>
            <a:endParaRPr lang="en-US" sz="1400" dirty="0">
              <a:solidFill>
                <a:schemeClr val="bg1"/>
              </a:solidFill>
            </a:endParaRPr>
          </a:p>
        </p:txBody>
      </p:sp>
      <p:sp>
        <p:nvSpPr>
          <p:cNvPr id="208" name="Rectangle 207"/>
          <p:cNvSpPr/>
          <p:nvPr/>
        </p:nvSpPr>
        <p:spPr>
          <a:xfrm>
            <a:off x="8345016" y="3670638"/>
            <a:ext cx="646331" cy="369332"/>
          </a:xfrm>
          <a:prstGeom prst="rect">
            <a:avLst/>
          </a:prstGeom>
        </p:spPr>
        <p:txBody>
          <a:bodyPr wrap="none">
            <a:spAutoFit/>
          </a:bodyPr>
          <a:lstStyle/>
          <a:p>
            <a:r>
              <a:rPr lang="zh-CN" altLang="en-US" dirty="0" smtClean="0">
                <a:latin typeface="Microsoft JhengHei" charset="-120"/>
                <a:ea typeface="Microsoft JhengHei" charset="-120"/>
                <a:cs typeface="Microsoft JhengHei" charset="-120"/>
              </a:rPr>
              <a:t>譯員</a:t>
            </a:r>
            <a:endParaRPr lang="en-US" dirty="0">
              <a:latin typeface="Microsoft JhengHei" charset="-120"/>
              <a:ea typeface="Microsoft JhengHei" charset="-120"/>
              <a:cs typeface="Microsoft JhengHei" charset="-120"/>
            </a:endParaRPr>
          </a:p>
        </p:txBody>
      </p:sp>
      <p:sp>
        <p:nvSpPr>
          <p:cNvPr id="209" name="Rectangle 208"/>
          <p:cNvSpPr/>
          <p:nvPr/>
        </p:nvSpPr>
        <p:spPr>
          <a:xfrm>
            <a:off x="7496751" y="4120056"/>
            <a:ext cx="1444294" cy="285958"/>
          </a:xfrm>
          <a:prstGeom prst="rect">
            <a:avLst/>
          </a:prstGeom>
          <a:solidFill>
            <a:srgbClr val="FF9300"/>
          </a:solidFill>
          <a:ln>
            <a:solidFill>
              <a:srgbClr val="FF93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,0,0,</a:t>
            </a:r>
            <a:r>
              <a:rPr lang="is-IS" sz="1400" dirty="0" smtClean="0">
                <a:solidFill>
                  <a:schemeClr val="bg1"/>
                </a:solidFill>
              </a:rPr>
              <a:t>…,</a:t>
            </a: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1</a:t>
            </a:r>
            <a:r>
              <a:rPr lang="en-US" sz="1400" dirty="0" smtClean="0">
                <a:solidFill>
                  <a:schemeClr val="bg1"/>
                </a:solidFill>
              </a:rPr>
              <a:t>,0,0</a:t>
            </a:r>
            <a:endParaRPr lang="en-US" sz="1400" dirty="0">
              <a:solidFill>
                <a:schemeClr val="bg1"/>
              </a:solidFill>
            </a:endParaRPr>
          </a:p>
        </p:txBody>
      </p:sp>
      <p:cxnSp>
        <p:nvCxnSpPr>
          <p:cNvPr id="225" name="Straight Arrow Connector 224"/>
          <p:cNvCxnSpPr>
            <a:stCxn id="158" idx="3"/>
            <a:endCxn id="318" idx="1"/>
          </p:cNvCxnSpPr>
          <p:nvPr/>
        </p:nvCxnSpPr>
        <p:spPr>
          <a:xfrm flipV="1">
            <a:off x="6556859" y="3475620"/>
            <a:ext cx="294708" cy="241451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6" name="Rectangle 225"/>
          <p:cNvSpPr/>
          <p:nvPr/>
        </p:nvSpPr>
        <p:spPr>
          <a:xfrm>
            <a:off x="8498904" y="4412554"/>
            <a:ext cx="415498" cy="369332"/>
          </a:xfrm>
          <a:prstGeom prst="rect">
            <a:avLst/>
          </a:prstGeom>
        </p:spPr>
        <p:txBody>
          <a:bodyPr wrap="none">
            <a:spAutoFit/>
          </a:bodyPr>
          <a:lstStyle/>
          <a:p>
            <a:r>
              <a:rPr lang="zh-TW" altLang="en-US" dirty="0" smtClean="0">
                <a:latin typeface="Microsoft JhengHei" charset="-120"/>
                <a:ea typeface="Microsoft JhengHei" charset="-120"/>
                <a:cs typeface="Microsoft JhengHei" charset="-120"/>
              </a:rPr>
              <a:t>。</a:t>
            </a:r>
            <a:endParaRPr lang="en-US" dirty="0">
              <a:latin typeface="Microsoft JhengHei" charset="-120"/>
              <a:ea typeface="Microsoft JhengHei" charset="-120"/>
              <a:cs typeface="Microsoft JhengHei" charset="-120"/>
            </a:endParaRPr>
          </a:p>
        </p:txBody>
      </p:sp>
      <p:cxnSp>
        <p:nvCxnSpPr>
          <p:cNvPr id="232" name="Elbow Connector 231"/>
          <p:cNvCxnSpPr>
            <a:stCxn id="158" idx="3"/>
            <a:endCxn id="324" idx="1"/>
          </p:cNvCxnSpPr>
          <p:nvPr/>
        </p:nvCxnSpPr>
        <p:spPr>
          <a:xfrm flipV="1">
            <a:off x="6556859" y="4260381"/>
            <a:ext cx="319591" cy="1629750"/>
          </a:xfrm>
          <a:prstGeom prst="bentConnector3">
            <a:avLst>
              <a:gd name="adj1" fmla="val 53179"/>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endCxn id="268" idx="0"/>
          </p:cNvCxnSpPr>
          <p:nvPr/>
        </p:nvCxnSpPr>
        <p:spPr>
          <a:xfrm>
            <a:off x="7051801" y="35700"/>
            <a:ext cx="7659" cy="213081"/>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8" name="Picture 247"/>
          <p:cNvPicPr>
            <a:picLocks noChangeAspect="1"/>
          </p:cNvPicPr>
          <p:nvPr/>
        </p:nvPicPr>
        <p:blipFill>
          <a:blip r:embed="rId2"/>
          <a:stretch>
            <a:fillRect/>
          </a:stretch>
        </p:blipFill>
        <p:spPr>
          <a:xfrm>
            <a:off x="6848502" y="984931"/>
            <a:ext cx="415785" cy="302234"/>
          </a:xfrm>
          <a:prstGeom prst="rect">
            <a:avLst/>
          </a:prstGeom>
        </p:spPr>
      </p:pic>
      <p:pic>
        <p:nvPicPr>
          <p:cNvPr id="255" name="Picture 254"/>
          <p:cNvPicPr>
            <a:picLocks noChangeAspect="1"/>
          </p:cNvPicPr>
          <p:nvPr/>
        </p:nvPicPr>
        <p:blipFill>
          <a:blip r:embed="rId2"/>
          <a:stretch>
            <a:fillRect/>
          </a:stretch>
        </p:blipFill>
        <p:spPr>
          <a:xfrm>
            <a:off x="6851567" y="1772428"/>
            <a:ext cx="415785" cy="302234"/>
          </a:xfrm>
          <a:prstGeom prst="rect">
            <a:avLst/>
          </a:prstGeom>
        </p:spPr>
      </p:pic>
      <p:cxnSp>
        <p:nvCxnSpPr>
          <p:cNvPr id="265" name="Elbow Connector 264"/>
          <p:cNvCxnSpPr>
            <a:stCxn id="161" idx="2"/>
            <a:endCxn id="248" idx="0"/>
          </p:cNvCxnSpPr>
          <p:nvPr/>
        </p:nvCxnSpPr>
        <p:spPr>
          <a:xfrm rot="5400000">
            <a:off x="7417016" y="183048"/>
            <a:ext cx="441263" cy="1162503"/>
          </a:xfrm>
          <a:prstGeom prst="bentConnector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48" idx="3"/>
            <a:endCxn id="166" idx="1"/>
          </p:cNvCxnSpPr>
          <p:nvPr/>
        </p:nvCxnSpPr>
        <p:spPr>
          <a:xfrm>
            <a:off x="7264287" y="1136048"/>
            <a:ext cx="232652" cy="30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8" name="Picture 267"/>
          <p:cNvPicPr>
            <a:picLocks noChangeAspect="1"/>
          </p:cNvPicPr>
          <p:nvPr/>
        </p:nvPicPr>
        <p:blipFill>
          <a:blip r:embed="rId2"/>
          <a:stretch>
            <a:fillRect/>
          </a:stretch>
        </p:blipFill>
        <p:spPr>
          <a:xfrm>
            <a:off x="6851567" y="248781"/>
            <a:ext cx="415785" cy="302234"/>
          </a:xfrm>
          <a:prstGeom prst="rect">
            <a:avLst/>
          </a:prstGeom>
        </p:spPr>
      </p:pic>
      <p:cxnSp>
        <p:nvCxnSpPr>
          <p:cNvPr id="270" name="Straight Arrow Connector 269"/>
          <p:cNvCxnSpPr>
            <a:stCxn id="268" idx="3"/>
            <a:endCxn id="161" idx="1"/>
          </p:cNvCxnSpPr>
          <p:nvPr/>
        </p:nvCxnSpPr>
        <p:spPr>
          <a:xfrm>
            <a:off x="7267352" y="399898"/>
            <a:ext cx="229399" cy="7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255" idx="3"/>
            <a:endCxn id="167" idx="1"/>
          </p:cNvCxnSpPr>
          <p:nvPr/>
        </p:nvCxnSpPr>
        <p:spPr>
          <a:xfrm>
            <a:off x="7267352" y="1923545"/>
            <a:ext cx="229587" cy="81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166" idx="2"/>
            <a:endCxn id="255" idx="0"/>
          </p:cNvCxnSpPr>
          <p:nvPr/>
        </p:nvCxnSpPr>
        <p:spPr>
          <a:xfrm rot="5400000">
            <a:off x="7392724" y="946066"/>
            <a:ext cx="493098" cy="1159626"/>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11" name="Picture 310"/>
          <p:cNvPicPr>
            <a:picLocks noChangeAspect="1"/>
          </p:cNvPicPr>
          <p:nvPr/>
        </p:nvPicPr>
        <p:blipFill>
          <a:blip r:embed="rId2"/>
          <a:stretch>
            <a:fillRect/>
          </a:stretch>
        </p:blipFill>
        <p:spPr>
          <a:xfrm>
            <a:off x="6844097" y="2537577"/>
            <a:ext cx="415785" cy="302234"/>
          </a:xfrm>
          <a:prstGeom prst="rect">
            <a:avLst/>
          </a:prstGeom>
        </p:spPr>
      </p:pic>
      <p:cxnSp>
        <p:nvCxnSpPr>
          <p:cNvPr id="312" name="Straight Arrow Connector 311"/>
          <p:cNvCxnSpPr>
            <a:stCxn id="311" idx="3"/>
            <a:endCxn id="170" idx="1"/>
          </p:cNvCxnSpPr>
          <p:nvPr/>
        </p:nvCxnSpPr>
        <p:spPr>
          <a:xfrm>
            <a:off x="7259882" y="2688694"/>
            <a:ext cx="237057" cy="734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18" name="Picture 317"/>
          <p:cNvPicPr>
            <a:picLocks noChangeAspect="1"/>
          </p:cNvPicPr>
          <p:nvPr/>
        </p:nvPicPr>
        <p:blipFill>
          <a:blip r:embed="rId2"/>
          <a:stretch>
            <a:fillRect/>
          </a:stretch>
        </p:blipFill>
        <p:spPr>
          <a:xfrm>
            <a:off x="6851567" y="3324503"/>
            <a:ext cx="415785" cy="302234"/>
          </a:xfrm>
          <a:prstGeom prst="rect">
            <a:avLst/>
          </a:prstGeom>
        </p:spPr>
      </p:pic>
      <p:cxnSp>
        <p:nvCxnSpPr>
          <p:cNvPr id="320" name="Straight Arrow Connector 319"/>
          <p:cNvCxnSpPr>
            <a:stCxn id="318" idx="3"/>
            <a:endCxn id="206" idx="1"/>
          </p:cNvCxnSpPr>
          <p:nvPr/>
        </p:nvCxnSpPr>
        <p:spPr>
          <a:xfrm>
            <a:off x="7267352" y="3475620"/>
            <a:ext cx="229399" cy="96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4" name="Picture 323"/>
          <p:cNvPicPr>
            <a:picLocks noChangeAspect="1"/>
          </p:cNvPicPr>
          <p:nvPr/>
        </p:nvPicPr>
        <p:blipFill>
          <a:blip r:embed="rId2"/>
          <a:stretch>
            <a:fillRect/>
          </a:stretch>
        </p:blipFill>
        <p:spPr>
          <a:xfrm>
            <a:off x="6876450" y="4109264"/>
            <a:ext cx="415785" cy="302234"/>
          </a:xfrm>
          <a:prstGeom prst="rect">
            <a:avLst/>
          </a:prstGeom>
        </p:spPr>
      </p:pic>
      <p:cxnSp>
        <p:nvCxnSpPr>
          <p:cNvPr id="326" name="Straight Arrow Connector 325"/>
          <p:cNvCxnSpPr>
            <a:stCxn id="324" idx="3"/>
            <a:endCxn id="209" idx="1"/>
          </p:cNvCxnSpPr>
          <p:nvPr/>
        </p:nvCxnSpPr>
        <p:spPr>
          <a:xfrm>
            <a:off x="7292235" y="4260381"/>
            <a:ext cx="204516" cy="2654"/>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Elbow Connector 335"/>
          <p:cNvCxnSpPr>
            <a:stCxn id="167" idx="2"/>
            <a:endCxn id="311" idx="0"/>
          </p:cNvCxnSpPr>
          <p:nvPr/>
        </p:nvCxnSpPr>
        <p:spPr>
          <a:xfrm rot="5400000">
            <a:off x="7404081" y="1722571"/>
            <a:ext cx="462915" cy="1167096"/>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Elbow Connector 337"/>
          <p:cNvCxnSpPr>
            <a:stCxn id="170" idx="2"/>
            <a:endCxn id="318" idx="0"/>
          </p:cNvCxnSpPr>
          <p:nvPr/>
        </p:nvCxnSpPr>
        <p:spPr>
          <a:xfrm rot="5400000">
            <a:off x="7396532" y="2501948"/>
            <a:ext cx="485483" cy="1159626"/>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339"/>
          <p:cNvCxnSpPr>
            <a:stCxn id="206" idx="2"/>
            <a:endCxn id="324" idx="0"/>
          </p:cNvCxnSpPr>
          <p:nvPr/>
        </p:nvCxnSpPr>
        <p:spPr>
          <a:xfrm rot="5400000">
            <a:off x="7411131" y="3301496"/>
            <a:ext cx="480981" cy="1134555"/>
          </a:xfrm>
          <a:prstGeom prst="bentConnector3">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341" name="Rectangle 340"/>
          <p:cNvSpPr/>
          <p:nvPr/>
        </p:nvSpPr>
        <p:spPr>
          <a:xfrm>
            <a:off x="1701975" y="6212404"/>
            <a:ext cx="1372821" cy="56302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400" dirty="0" smtClean="0">
                <a:solidFill>
                  <a:schemeClr val="tx1"/>
                </a:solidFill>
              </a:rPr>
              <a:t>1. Each</a:t>
            </a:r>
            <a:r>
              <a:rPr lang="zh-TW" altLang="en-US" sz="1400" dirty="0" smtClean="0">
                <a:solidFill>
                  <a:schemeClr val="tx1"/>
                </a:solidFill>
              </a:rPr>
              <a:t> </a:t>
            </a:r>
            <a:r>
              <a:rPr lang="en-US" altLang="zh-TW" sz="1400" dirty="0" smtClean="0">
                <a:solidFill>
                  <a:schemeClr val="tx1"/>
                </a:solidFill>
              </a:rPr>
              <a:t>word</a:t>
            </a:r>
            <a:r>
              <a:rPr lang="zh-TW" altLang="en-US" sz="1400" dirty="0">
                <a:solidFill>
                  <a:schemeClr val="tx1"/>
                </a:solidFill>
              </a:rPr>
              <a:t> </a:t>
            </a:r>
            <a:endParaRPr lang="en-US" altLang="zh-TW" sz="1400" dirty="0" smtClean="0">
              <a:solidFill>
                <a:schemeClr val="tx1"/>
              </a:solidFill>
            </a:endParaRPr>
          </a:p>
          <a:p>
            <a:pPr algn="ctr"/>
            <a:r>
              <a:rPr lang="zh-TW" altLang="en-US" sz="1400" dirty="0" smtClean="0">
                <a:solidFill>
                  <a:schemeClr val="tx1"/>
                </a:solidFill>
                <a:sym typeface="Wingdings"/>
              </a:rPr>
              <a:t></a:t>
            </a:r>
            <a:r>
              <a:rPr lang="en-US" altLang="zh-TW" sz="1400" dirty="0" smtClean="0">
                <a:solidFill>
                  <a:schemeClr val="tx1"/>
                </a:solidFill>
                <a:sym typeface="Wingdings"/>
              </a:rPr>
              <a:t>  a</a:t>
            </a:r>
            <a:r>
              <a:rPr lang="en-US" sz="1400" dirty="0" smtClean="0">
                <a:solidFill>
                  <a:schemeClr val="tx1"/>
                </a:solidFill>
                <a:sym typeface="Wingdings"/>
              </a:rPr>
              <a:t> vector</a:t>
            </a:r>
            <a:endParaRPr lang="en-US" sz="1400" dirty="0">
              <a:solidFill>
                <a:schemeClr val="tx1"/>
              </a:solidFill>
            </a:endParaRPr>
          </a:p>
        </p:txBody>
      </p:sp>
      <p:pic>
        <p:nvPicPr>
          <p:cNvPr id="342" name="Picture 341"/>
          <p:cNvPicPr>
            <a:picLocks noChangeAspect="1"/>
          </p:cNvPicPr>
          <p:nvPr/>
        </p:nvPicPr>
        <p:blipFill>
          <a:blip r:embed="rId2"/>
          <a:stretch>
            <a:fillRect/>
          </a:stretch>
        </p:blipFill>
        <p:spPr>
          <a:xfrm>
            <a:off x="4997175" y="-16360"/>
            <a:ext cx="415785" cy="302234"/>
          </a:xfrm>
          <a:prstGeom prst="rect">
            <a:avLst/>
          </a:prstGeom>
        </p:spPr>
      </p:pic>
      <p:pic>
        <p:nvPicPr>
          <p:cNvPr id="343" name="Picture 342"/>
          <p:cNvPicPr>
            <a:picLocks noChangeAspect="1"/>
          </p:cNvPicPr>
          <p:nvPr/>
        </p:nvPicPr>
        <p:blipFill>
          <a:blip r:embed="rId2"/>
          <a:stretch>
            <a:fillRect/>
          </a:stretch>
        </p:blipFill>
        <p:spPr>
          <a:xfrm>
            <a:off x="4997176" y="621656"/>
            <a:ext cx="415785" cy="302234"/>
          </a:xfrm>
          <a:prstGeom prst="rect">
            <a:avLst/>
          </a:prstGeom>
        </p:spPr>
      </p:pic>
      <p:pic>
        <p:nvPicPr>
          <p:cNvPr id="344" name="Picture 343"/>
          <p:cNvPicPr>
            <a:picLocks noChangeAspect="1"/>
          </p:cNvPicPr>
          <p:nvPr/>
        </p:nvPicPr>
        <p:blipFill>
          <a:blip r:embed="rId2"/>
          <a:stretch>
            <a:fillRect/>
          </a:stretch>
        </p:blipFill>
        <p:spPr>
          <a:xfrm>
            <a:off x="4997176" y="1435775"/>
            <a:ext cx="415785" cy="302234"/>
          </a:xfrm>
          <a:prstGeom prst="rect">
            <a:avLst/>
          </a:prstGeom>
        </p:spPr>
      </p:pic>
      <p:pic>
        <p:nvPicPr>
          <p:cNvPr id="345" name="Picture 344"/>
          <p:cNvPicPr>
            <a:picLocks noChangeAspect="1"/>
          </p:cNvPicPr>
          <p:nvPr/>
        </p:nvPicPr>
        <p:blipFill>
          <a:blip r:embed="rId2"/>
          <a:stretch>
            <a:fillRect/>
          </a:stretch>
        </p:blipFill>
        <p:spPr>
          <a:xfrm>
            <a:off x="4997175" y="2190521"/>
            <a:ext cx="415785" cy="302234"/>
          </a:xfrm>
          <a:prstGeom prst="rect">
            <a:avLst/>
          </a:prstGeom>
        </p:spPr>
      </p:pic>
      <p:pic>
        <p:nvPicPr>
          <p:cNvPr id="346" name="Picture 345"/>
          <p:cNvPicPr>
            <a:picLocks noChangeAspect="1"/>
          </p:cNvPicPr>
          <p:nvPr/>
        </p:nvPicPr>
        <p:blipFill>
          <a:blip r:embed="rId2"/>
          <a:stretch>
            <a:fillRect/>
          </a:stretch>
        </p:blipFill>
        <p:spPr>
          <a:xfrm>
            <a:off x="4974993" y="2974766"/>
            <a:ext cx="415785" cy="302234"/>
          </a:xfrm>
          <a:prstGeom prst="rect">
            <a:avLst/>
          </a:prstGeom>
        </p:spPr>
      </p:pic>
      <p:pic>
        <p:nvPicPr>
          <p:cNvPr id="347" name="Picture 346"/>
          <p:cNvPicPr>
            <a:picLocks noChangeAspect="1"/>
          </p:cNvPicPr>
          <p:nvPr/>
        </p:nvPicPr>
        <p:blipFill>
          <a:blip r:embed="rId2"/>
          <a:stretch>
            <a:fillRect/>
          </a:stretch>
        </p:blipFill>
        <p:spPr>
          <a:xfrm>
            <a:off x="4997175" y="3758547"/>
            <a:ext cx="415785" cy="302234"/>
          </a:xfrm>
          <a:prstGeom prst="rect">
            <a:avLst/>
          </a:prstGeom>
        </p:spPr>
      </p:pic>
      <p:pic>
        <p:nvPicPr>
          <p:cNvPr id="348" name="Picture 347"/>
          <p:cNvPicPr>
            <a:picLocks noChangeAspect="1"/>
          </p:cNvPicPr>
          <p:nvPr/>
        </p:nvPicPr>
        <p:blipFill>
          <a:blip r:embed="rId2"/>
          <a:stretch>
            <a:fillRect/>
          </a:stretch>
        </p:blipFill>
        <p:spPr>
          <a:xfrm>
            <a:off x="5006036" y="4602401"/>
            <a:ext cx="415785" cy="302234"/>
          </a:xfrm>
          <a:prstGeom prst="rect">
            <a:avLst/>
          </a:prstGeom>
        </p:spPr>
      </p:pic>
      <p:pic>
        <p:nvPicPr>
          <p:cNvPr id="349" name="Picture 348"/>
          <p:cNvPicPr>
            <a:picLocks noChangeAspect="1"/>
          </p:cNvPicPr>
          <p:nvPr/>
        </p:nvPicPr>
        <p:blipFill>
          <a:blip r:embed="rId2"/>
          <a:stretch>
            <a:fillRect/>
          </a:stretch>
        </p:blipFill>
        <p:spPr>
          <a:xfrm>
            <a:off x="5008127" y="5396706"/>
            <a:ext cx="415785" cy="302234"/>
          </a:xfrm>
          <a:prstGeom prst="rect">
            <a:avLst/>
          </a:prstGeom>
        </p:spPr>
      </p:pic>
      <p:sp>
        <p:nvSpPr>
          <p:cNvPr id="350" name="Rectangle 349"/>
          <p:cNvSpPr/>
          <p:nvPr/>
        </p:nvSpPr>
        <p:spPr>
          <a:xfrm>
            <a:off x="3776326" y="6212404"/>
            <a:ext cx="1372821" cy="56302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dirty="0" smtClean="0">
                <a:solidFill>
                  <a:schemeClr val="tx1"/>
                </a:solidFill>
              </a:rPr>
              <a:t>2. New vectors that consider the context as well</a:t>
            </a:r>
            <a:endParaRPr lang="en-US" sz="1100" dirty="0">
              <a:solidFill>
                <a:schemeClr val="tx1"/>
              </a:solidFill>
            </a:endParaRPr>
          </a:p>
        </p:txBody>
      </p:sp>
      <p:sp>
        <p:nvSpPr>
          <p:cNvPr id="357" name="Rectangle 356"/>
          <p:cNvSpPr/>
          <p:nvPr/>
        </p:nvSpPr>
        <p:spPr>
          <a:xfrm>
            <a:off x="7496751" y="6212404"/>
            <a:ext cx="1444294" cy="56302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rPr>
              <a:t>4. Vectors </a:t>
            </a:r>
            <a:r>
              <a:rPr lang="en-US" sz="1400" dirty="0" smtClean="0">
                <a:solidFill>
                  <a:schemeClr val="tx1"/>
                </a:solidFill>
                <a:sym typeface="Wingdings"/>
              </a:rPr>
              <a:t> Words in TL</a:t>
            </a:r>
            <a:endParaRPr lang="en-US" sz="1400" dirty="0">
              <a:solidFill>
                <a:schemeClr val="tx1"/>
              </a:solidFill>
            </a:endParaRPr>
          </a:p>
        </p:txBody>
      </p:sp>
      <p:sp>
        <p:nvSpPr>
          <p:cNvPr id="378" name="Rounded Rectangle 377"/>
          <p:cNvSpPr/>
          <p:nvPr/>
        </p:nvSpPr>
        <p:spPr>
          <a:xfrm>
            <a:off x="7051989" y="4733102"/>
            <a:ext cx="1939358" cy="1310643"/>
          </a:xfrm>
          <a:prstGeom prst="roundRect">
            <a:avLst>
              <a:gd name="adj" fmla="val 736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9" name="Picture 378"/>
          <p:cNvPicPr>
            <a:picLocks noChangeAspect="1"/>
          </p:cNvPicPr>
          <p:nvPr/>
        </p:nvPicPr>
        <p:blipFill>
          <a:blip r:embed="rId2"/>
          <a:stretch>
            <a:fillRect/>
          </a:stretch>
        </p:blipFill>
        <p:spPr>
          <a:xfrm>
            <a:off x="7183182" y="4793133"/>
            <a:ext cx="565895" cy="411349"/>
          </a:xfrm>
          <a:prstGeom prst="rect">
            <a:avLst/>
          </a:prstGeom>
        </p:spPr>
      </p:pic>
      <p:cxnSp>
        <p:nvCxnSpPr>
          <p:cNvPr id="380" name="Straight Arrow Connector 379"/>
          <p:cNvCxnSpPr/>
          <p:nvPr/>
        </p:nvCxnSpPr>
        <p:spPr>
          <a:xfrm>
            <a:off x="7183182" y="5802118"/>
            <a:ext cx="504926" cy="1"/>
          </a:xfrm>
          <a:prstGeom prst="straightConnector1">
            <a:avLst/>
          </a:prstGeom>
          <a:ln w="12700">
            <a:solidFill>
              <a:schemeClr val="accent3">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5" name="TextBox 384"/>
          <p:cNvSpPr txBox="1"/>
          <p:nvPr/>
        </p:nvSpPr>
        <p:spPr>
          <a:xfrm>
            <a:off x="7755508" y="4780830"/>
            <a:ext cx="1189422" cy="461665"/>
          </a:xfrm>
          <a:prstGeom prst="rect">
            <a:avLst/>
          </a:prstGeom>
          <a:noFill/>
        </p:spPr>
        <p:txBody>
          <a:bodyPr wrap="square" rtlCol="0">
            <a:spAutoFit/>
          </a:bodyPr>
          <a:lstStyle/>
          <a:p>
            <a:r>
              <a:rPr lang="en-US" sz="1200" dirty="0" smtClean="0"/>
              <a:t>Artificial </a:t>
            </a:r>
            <a:r>
              <a:rPr lang="en-US" sz="1200" smtClean="0"/>
              <a:t>Neural Network</a:t>
            </a:r>
          </a:p>
        </p:txBody>
      </p:sp>
      <p:sp>
        <p:nvSpPr>
          <p:cNvPr id="386" name="TextBox 385"/>
          <p:cNvSpPr txBox="1"/>
          <p:nvPr/>
        </p:nvSpPr>
        <p:spPr>
          <a:xfrm>
            <a:off x="7751623" y="5568256"/>
            <a:ext cx="1189422" cy="461665"/>
          </a:xfrm>
          <a:prstGeom prst="rect">
            <a:avLst/>
          </a:prstGeom>
          <a:noFill/>
        </p:spPr>
        <p:txBody>
          <a:bodyPr wrap="square" rtlCol="0">
            <a:spAutoFit/>
          </a:bodyPr>
          <a:lstStyle/>
          <a:p>
            <a:r>
              <a:rPr lang="en-US" sz="1200" dirty="0" smtClean="0"/>
              <a:t>Input </a:t>
            </a:r>
            <a:r>
              <a:rPr lang="en-US" sz="1200" smtClean="0"/>
              <a:t>from other sources</a:t>
            </a:r>
            <a:endParaRPr lang="en-US" sz="1200" dirty="0" smtClean="0"/>
          </a:p>
        </p:txBody>
      </p:sp>
      <p:cxnSp>
        <p:nvCxnSpPr>
          <p:cNvPr id="387" name="Straight Arrow Connector 386"/>
          <p:cNvCxnSpPr/>
          <p:nvPr/>
        </p:nvCxnSpPr>
        <p:spPr>
          <a:xfrm>
            <a:off x="7183182" y="5423824"/>
            <a:ext cx="50492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8" name="TextBox 387"/>
          <p:cNvSpPr txBox="1"/>
          <p:nvPr/>
        </p:nvSpPr>
        <p:spPr>
          <a:xfrm>
            <a:off x="7755508" y="5285325"/>
            <a:ext cx="1189422" cy="276999"/>
          </a:xfrm>
          <a:prstGeom prst="rect">
            <a:avLst/>
          </a:prstGeom>
          <a:noFill/>
        </p:spPr>
        <p:txBody>
          <a:bodyPr wrap="square" rtlCol="0">
            <a:spAutoFit/>
          </a:bodyPr>
          <a:lstStyle/>
          <a:p>
            <a:r>
              <a:rPr lang="en-US" sz="1200" dirty="0" smtClean="0"/>
              <a:t>Major Input </a:t>
            </a:r>
          </a:p>
        </p:txBody>
      </p:sp>
      <p:sp>
        <p:nvSpPr>
          <p:cNvPr id="391" name="Rectangular Callout 390"/>
          <p:cNvSpPr/>
          <p:nvPr/>
        </p:nvSpPr>
        <p:spPr>
          <a:xfrm>
            <a:off x="2027872" y="581472"/>
            <a:ext cx="740675" cy="319751"/>
          </a:xfrm>
          <a:prstGeom prst="wedgeRectCallout">
            <a:avLst>
              <a:gd name="adj1" fmla="val -30993"/>
              <a:gd name="adj2" fmla="val -7347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000" dirty="0" smtClean="0"/>
              <a:t>e.g., POS, meaning</a:t>
            </a:r>
            <a:endParaRPr lang="en-US" sz="1000" dirty="0"/>
          </a:p>
        </p:txBody>
      </p:sp>
    </p:spTree>
    <p:extLst>
      <p:ext uri="{BB962C8B-B14F-4D97-AF65-F5344CB8AC3E}">
        <p14:creationId xmlns:p14="http://schemas.microsoft.com/office/powerpoint/2010/main" val="322893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1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8"/>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1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5"/>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16"/>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8"/>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14"/>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2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2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2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12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31"/>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2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3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3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28"/>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38"/>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36"/>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37"/>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3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35"/>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35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342"/>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77"/>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51"/>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34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78"/>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52"/>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nodeType="clickEffect">
                                  <p:stCondLst>
                                    <p:cond delay="0"/>
                                  </p:stCondLst>
                                  <p:childTnLst>
                                    <p:set>
                                      <p:cBhvr>
                                        <p:cTn id="242" dur="1" fill="hold">
                                          <p:stCondLst>
                                            <p:cond delay="0"/>
                                          </p:stCondLst>
                                        </p:cTn>
                                        <p:tgtEl>
                                          <p:spTgt spid="344"/>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0"/>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153"/>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345"/>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81"/>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54"/>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nodeType="clickEffect">
                                  <p:stCondLst>
                                    <p:cond delay="0"/>
                                  </p:stCondLst>
                                  <p:childTnLst>
                                    <p:set>
                                      <p:cBhvr>
                                        <p:cTn id="262" dur="1" fill="hold">
                                          <p:stCondLst>
                                            <p:cond delay="0"/>
                                          </p:stCondLst>
                                        </p:cTn>
                                        <p:tgtEl>
                                          <p:spTgt spid="346"/>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82"/>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55"/>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nodeType="clickEffect">
                                  <p:stCondLst>
                                    <p:cond delay="0"/>
                                  </p:stCondLst>
                                  <p:childTnLst>
                                    <p:set>
                                      <p:cBhvr>
                                        <p:cTn id="272" dur="1" fill="hold">
                                          <p:stCondLst>
                                            <p:cond delay="0"/>
                                          </p:stCondLst>
                                        </p:cTn>
                                        <p:tgtEl>
                                          <p:spTgt spid="34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83"/>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5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348"/>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84"/>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157"/>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nodeType="clickEffect">
                                  <p:stCondLst>
                                    <p:cond delay="0"/>
                                  </p:stCondLst>
                                  <p:childTnLst>
                                    <p:set>
                                      <p:cBhvr>
                                        <p:cTn id="292" dur="1" fill="hold">
                                          <p:stCondLst>
                                            <p:cond delay="0"/>
                                          </p:stCondLst>
                                        </p:cTn>
                                        <p:tgtEl>
                                          <p:spTgt spid="349"/>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85"/>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58"/>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15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nodeType="clickEffect">
                                  <p:stCondLst>
                                    <p:cond delay="0"/>
                                  </p:stCondLst>
                                  <p:childTnLst>
                                    <p:set>
                                      <p:cBhvr>
                                        <p:cTn id="306" dur="1" fill="hold">
                                          <p:stCondLst>
                                            <p:cond delay="0"/>
                                          </p:stCondLst>
                                        </p:cTn>
                                        <p:tgtEl>
                                          <p:spTgt spid="194"/>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42"/>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68"/>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0"/>
                                          </p:stCondLst>
                                        </p:cTn>
                                        <p:tgtEl>
                                          <p:spTgt spid="270"/>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61"/>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0" nodeType="clickEffect">
                                  <p:stCondLst>
                                    <p:cond delay="0"/>
                                  </p:stCondLst>
                                  <p:childTnLst>
                                    <p:set>
                                      <p:cBhvr>
                                        <p:cTn id="320" dur="1" fill="hold">
                                          <p:stCondLst>
                                            <p:cond delay="0"/>
                                          </p:stCondLst>
                                        </p:cTn>
                                        <p:tgtEl>
                                          <p:spTgt spid="16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nodeType="clickEffect">
                                  <p:stCondLst>
                                    <p:cond delay="0"/>
                                  </p:stCondLst>
                                  <p:childTnLst>
                                    <p:set>
                                      <p:cBhvr>
                                        <p:cTn id="324" dur="1" fill="hold">
                                          <p:stCondLst>
                                            <p:cond delay="0"/>
                                          </p:stCondLst>
                                        </p:cTn>
                                        <p:tgtEl>
                                          <p:spTgt spid="265"/>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96"/>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248"/>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nodeType="clickEffect">
                                  <p:stCondLst>
                                    <p:cond delay="0"/>
                                  </p:stCondLst>
                                  <p:childTnLst>
                                    <p:set>
                                      <p:cBhvr>
                                        <p:cTn id="332" dur="1" fill="hold">
                                          <p:stCondLst>
                                            <p:cond delay="0"/>
                                          </p:stCondLst>
                                        </p:cTn>
                                        <p:tgtEl>
                                          <p:spTgt spid="26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66"/>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68"/>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282"/>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00"/>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5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276"/>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67"/>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169"/>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ntr" presetSubtype="0" fill="hold" nodeType="clickEffect">
                                  <p:stCondLst>
                                    <p:cond delay="0"/>
                                  </p:stCondLst>
                                  <p:childTnLst>
                                    <p:set>
                                      <p:cBhvr>
                                        <p:cTn id="360" dur="1" fill="hold">
                                          <p:stCondLst>
                                            <p:cond delay="0"/>
                                          </p:stCondLst>
                                        </p:cTn>
                                        <p:tgtEl>
                                          <p:spTgt spid="336"/>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204"/>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311"/>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presetID="1" presetClass="entr" presetSubtype="0" fill="hold" nodeType="clickEffect">
                                  <p:stCondLst>
                                    <p:cond delay="0"/>
                                  </p:stCondLst>
                                  <p:childTnLst>
                                    <p:set>
                                      <p:cBhvr>
                                        <p:cTn id="368" dur="1" fill="hold">
                                          <p:stCondLst>
                                            <p:cond delay="0"/>
                                          </p:stCondLst>
                                        </p:cTn>
                                        <p:tgtEl>
                                          <p:spTgt spid="336"/>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204"/>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311"/>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nodeType="clickEffect">
                                  <p:stCondLst>
                                    <p:cond delay="0"/>
                                  </p:stCondLst>
                                  <p:childTnLst>
                                    <p:set>
                                      <p:cBhvr>
                                        <p:cTn id="376" dur="1" fill="hold">
                                          <p:stCondLst>
                                            <p:cond delay="0"/>
                                          </p:stCondLst>
                                        </p:cTn>
                                        <p:tgtEl>
                                          <p:spTgt spid="312"/>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170"/>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nodeType="clickEffect">
                                  <p:stCondLst>
                                    <p:cond delay="0"/>
                                  </p:stCondLst>
                                  <p:childTnLst>
                                    <p:set>
                                      <p:cBhvr>
                                        <p:cTn id="382" dur="1" fill="hold">
                                          <p:stCondLst>
                                            <p:cond delay="0"/>
                                          </p:stCondLst>
                                        </p:cTn>
                                        <p:tgtEl>
                                          <p:spTgt spid="312"/>
                                        </p:tgtEl>
                                        <p:attrNameLst>
                                          <p:attrName>style.visibility</p:attrName>
                                        </p:attrNameLst>
                                      </p:cBhvr>
                                      <p:to>
                                        <p:strVal val="visible"/>
                                      </p:to>
                                    </p:set>
                                  </p:childTnLst>
                                </p:cTn>
                              </p:par>
                              <p:par>
                                <p:cTn id="383" presetID="1" presetClass="entr" presetSubtype="0" fill="hold" grpId="1" nodeType="withEffect">
                                  <p:stCondLst>
                                    <p:cond delay="0"/>
                                  </p:stCondLst>
                                  <p:childTnLst>
                                    <p:set>
                                      <p:cBhvr>
                                        <p:cTn id="384" dur="1" fill="hold">
                                          <p:stCondLst>
                                            <p:cond delay="0"/>
                                          </p:stCondLst>
                                        </p:cTn>
                                        <p:tgtEl>
                                          <p:spTgt spid="170"/>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0"/>
                                          </p:stCondLst>
                                        </p:cTn>
                                        <p:tgtEl>
                                          <p:spTgt spid="171"/>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nodeType="clickEffect">
                                  <p:stCondLst>
                                    <p:cond delay="0"/>
                                  </p:stCondLst>
                                  <p:childTnLst>
                                    <p:set>
                                      <p:cBhvr>
                                        <p:cTn id="392" dur="1" fill="hold">
                                          <p:stCondLst>
                                            <p:cond delay="0"/>
                                          </p:stCondLst>
                                        </p:cTn>
                                        <p:tgtEl>
                                          <p:spTgt spid="338"/>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225"/>
                                        </p:tgtEl>
                                        <p:attrNameLst>
                                          <p:attrName>style.visibility</p:attrName>
                                        </p:attrNameLst>
                                      </p:cBhvr>
                                      <p:to>
                                        <p:strVal val="visible"/>
                                      </p:to>
                                    </p:set>
                                  </p:childTnLst>
                                </p:cTn>
                              </p:par>
                              <p:par>
                                <p:cTn id="395" presetID="1" presetClass="entr" presetSubtype="0" fill="hold" nodeType="withEffect">
                                  <p:stCondLst>
                                    <p:cond delay="0"/>
                                  </p:stCondLst>
                                  <p:childTnLst>
                                    <p:set>
                                      <p:cBhvr>
                                        <p:cTn id="396" dur="1" fill="hold">
                                          <p:stCondLst>
                                            <p:cond delay="0"/>
                                          </p:stCondLst>
                                        </p:cTn>
                                        <p:tgtEl>
                                          <p:spTgt spid="318"/>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0"/>
                                          </p:stCondLst>
                                        </p:cTn>
                                        <p:tgtEl>
                                          <p:spTgt spid="320"/>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06"/>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208"/>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nodeType="clickEffect">
                                  <p:stCondLst>
                                    <p:cond delay="0"/>
                                  </p:stCondLst>
                                  <p:childTnLst>
                                    <p:set>
                                      <p:cBhvr>
                                        <p:cTn id="410" dur="1" fill="hold">
                                          <p:stCondLst>
                                            <p:cond delay="0"/>
                                          </p:stCondLst>
                                        </p:cTn>
                                        <p:tgtEl>
                                          <p:spTgt spid="34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232"/>
                                        </p:tgtEl>
                                        <p:attrNameLst>
                                          <p:attrName>style.visibility</p:attrName>
                                        </p:attrNameLst>
                                      </p:cBhvr>
                                      <p:to>
                                        <p:strVal val="visible"/>
                                      </p:to>
                                    </p:set>
                                  </p:childTnLst>
                                </p:cTn>
                              </p:par>
                              <p:par>
                                <p:cTn id="413" presetID="1" presetClass="entr" presetSubtype="0" fill="hold" nodeType="withEffect">
                                  <p:stCondLst>
                                    <p:cond delay="0"/>
                                  </p:stCondLst>
                                  <p:childTnLst>
                                    <p:set>
                                      <p:cBhvr>
                                        <p:cTn id="414" dur="1" fill="hold">
                                          <p:stCondLst>
                                            <p:cond delay="0"/>
                                          </p:stCondLst>
                                        </p:cTn>
                                        <p:tgtEl>
                                          <p:spTgt spid="324"/>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nodeType="clickEffect">
                                  <p:stCondLst>
                                    <p:cond delay="0"/>
                                  </p:stCondLst>
                                  <p:childTnLst>
                                    <p:set>
                                      <p:cBhvr>
                                        <p:cTn id="418" dur="1" fill="hold">
                                          <p:stCondLst>
                                            <p:cond delay="0"/>
                                          </p:stCondLst>
                                        </p:cTn>
                                        <p:tgtEl>
                                          <p:spTgt spid="326"/>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20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grpId="0" nodeType="clickEffect">
                                  <p:stCondLst>
                                    <p:cond delay="0"/>
                                  </p:stCondLst>
                                  <p:childTnLst>
                                    <p:set>
                                      <p:cBhvr>
                                        <p:cTn id="424" dur="1" fill="hold">
                                          <p:stCondLst>
                                            <p:cond delay="0"/>
                                          </p:stCondLst>
                                        </p:cTn>
                                        <p:tgtEl>
                                          <p:spTgt spid="226"/>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presetID="1" presetClass="entr" presetSubtype="0" fill="hold" grpId="0" nodeType="clickEffect">
                                  <p:stCondLst>
                                    <p:cond delay="0"/>
                                  </p:stCondLst>
                                  <p:childTnLst>
                                    <p:set>
                                      <p:cBhvr>
                                        <p:cTn id="428"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p:bldP spid="26" grpId="0"/>
      <p:bldP spid="27" grpId="0"/>
      <p:bldP spid="30" grpId="0"/>
      <p:bldP spid="32"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100" grpId="0" animBg="1"/>
      <p:bldP spid="107" grpId="0" animBg="1"/>
      <p:bldP spid="114" grpId="0" animBg="1"/>
      <p:bldP spid="121" grpId="0" animBg="1"/>
      <p:bldP spid="128" grpId="0" animBg="1"/>
      <p:bldP spid="135"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1" grpId="0" animBg="1"/>
      <p:bldP spid="165" grpId="0"/>
      <p:bldP spid="166" grpId="0" animBg="1"/>
      <p:bldP spid="167" grpId="0" animBg="1"/>
      <p:bldP spid="168" grpId="0"/>
      <p:bldP spid="169" grpId="0"/>
      <p:bldP spid="170" grpId="0" animBg="1"/>
      <p:bldP spid="170" grpId="1" animBg="1"/>
      <p:bldP spid="171" grpId="0"/>
      <p:bldP spid="177" grpId="0"/>
      <p:bldP spid="178" grpId="0"/>
      <p:bldP spid="180" grpId="0"/>
      <p:bldP spid="181" grpId="0"/>
      <p:bldP spid="182" grpId="0"/>
      <p:bldP spid="183" grpId="0"/>
      <p:bldP spid="184" grpId="0"/>
      <p:bldP spid="185" grpId="0"/>
      <p:bldP spid="206" grpId="0" animBg="1"/>
      <p:bldP spid="208" grpId="0"/>
      <p:bldP spid="209" grpId="0" animBg="1"/>
      <p:bldP spid="226" grpId="0"/>
      <p:bldP spid="341" grpId="0" animBg="1"/>
      <p:bldP spid="350" grpId="0" animBg="1"/>
      <p:bldP spid="357" grpId="0" animBg="1"/>
      <p:bldP spid="39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8794" y="57491"/>
            <a:ext cx="831570" cy="604468"/>
          </a:xfrm>
          <a:prstGeom prst="rect">
            <a:avLst/>
          </a:prstGeom>
        </p:spPr>
      </p:pic>
      <p:sp>
        <p:nvSpPr>
          <p:cNvPr id="8" name="TextBox 7"/>
          <p:cNvSpPr txBox="1"/>
          <p:nvPr/>
        </p:nvSpPr>
        <p:spPr>
          <a:xfrm>
            <a:off x="102386" y="257710"/>
            <a:ext cx="242374" cy="369332"/>
          </a:xfrm>
          <a:prstGeom prst="rect">
            <a:avLst/>
          </a:prstGeom>
          <a:noFill/>
        </p:spPr>
        <p:txBody>
          <a:bodyPr wrap="square" rtlCol="0">
            <a:spAutoFit/>
          </a:bodyPr>
          <a:lstStyle/>
          <a:p>
            <a:r>
              <a:rPr lang="en-US" smtClean="0"/>
              <a:t>I</a:t>
            </a:r>
            <a:endParaRPr lang="en-US"/>
          </a:p>
        </p:txBody>
      </p:sp>
      <p:sp>
        <p:nvSpPr>
          <p:cNvPr id="9" name="TextBox 8"/>
          <p:cNvSpPr txBox="1"/>
          <p:nvPr/>
        </p:nvSpPr>
        <p:spPr>
          <a:xfrm>
            <a:off x="54302" y="951382"/>
            <a:ext cx="479618" cy="369332"/>
          </a:xfrm>
          <a:prstGeom prst="rect">
            <a:avLst/>
          </a:prstGeom>
          <a:noFill/>
        </p:spPr>
        <p:txBody>
          <a:bodyPr wrap="none" rtlCol="0">
            <a:spAutoFit/>
          </a:bodyPr>
          <a:lstStyle/>
          <a:p>
            <a:r>
              <a:rPr lang="en-US" dirty="0" smtClean="0"/>
              <a:t>am</a:t>
            </a:r>
            <a:endParaRPr lang="en-US" dirty="0"/>
          </a:p>
        </p:txBody>
      </p:sp>
      <p:pic>
        <p:nvPicPr>
          <p:cNvPr id="20" name="Picture 19"/>
          <p:cNvPicPr>
            <a:picLocks noChangeAspect="1"/>
          </p:cNvPicPr>
          <p:nvPr/>
        </p:nvPicPr>
        <p:blipFill>
          <a:blip r:embed="rId2"/>
          <a:stretch>
            <a:fillRect/>
          </a:stretch>
        </p:blipFill>
        <p:spPr>
          <a:xfrm>
            <a:off x="928794" y="833814"/>
            <a:ext cx="831570" cy="604468"/>
          </a:xfrm>
          <a:prstGeom prst="rect">
            <a:avLst/>
          </a:prstGeom>
        </p:spPr>
      </p:pic>
      <p:pic>
        <p:nvPicPr>
          <p:cNvPr id="21" name="Picture 20"/>
          <p:cNvPicPr>
            <a:picLocks noChangeAspect="1"/>
          </p:cNvPicPr>
          <p:nvPr/>
        </p:nvPicPr>
        <p:blipFill>
          <a:blip r:embed="rId2"/>
          <a:stretch>
            <a:fillRect/>
          </a:stretch>
        </p:blipFill>
        <p:spPr>
          <a:xfrm>
            <a:off x="928794" y="1610137"/>
            <a:ext cx="831570" cy="604468"/>
          </a:xfrm>
          <a:prstGeom prst="rect">
            <a:avLst/>
          </a:prstGeom>
        </p:spPr>
      </p:pic>
      <p:sp>
        <p:nvSpPr>
          <p:cNvPr id="22" name="TextBox 21"/>
          <p:cNvSpPr txBox="1"/>
          <p:nvPr/>
        </p:nvSpPr>
        <p:spPr>
          <a:xfrm>
            <a:off x="102386" y="1728529"/>
            <a:ext cx="242374" cy="369332"/>
          </a:xfrm>
          <a:prstGeom prst="rect">
            <a:avLst/>
          </a:prstGeom>
          <a:noFill/>
        </p:spPr>
        <p:txBody>
          <a:bodyPr wrap="square" rtlCol="0">
            <a:spAutoFit/>
          </a:bodyPr>
          <a:lstStyle/>
          <a:p>
            <a:r>
              <a:rPr lang="en-US" dirty="0"/>
              <a:t>a</a:t>
            </a:r>
          </a:p>
        </p:txBody>
      </p:sp>
      <p:sp>
        <p:nvSpPr>
          <p:cNvPr id="23" name="TextBox 22"/>
          <p:cNvSpPr txBox="1"/>
          <p:nvPr/>
        </p:nvSpPr>
        <p:spPr>
          <a:xfrm>
            <a:off x="54302" y="2504028"/>
            <a:ext cx="1073371" cy="307777"/>
          </a:xfrm>
          <a:prstGeom prst="rect">
            <a:avLst/>
          </a:prstGeom>
          <a:noFill/>
        </p:spPr>
        <p:txBody>
          <a:bodyPr wrap="none" rtlCol="0">
            <a:spAutoFit/>
          </a:bodyPr>
          <a:lstStyle/>
          <a:p>
            <a:r>
              <a:rPr lang="en-US" altLang="zh-CN" sz="1400" dirty="0" smtClean="0"/>
              <a:t>professional</a:t>
            </a:r>
            <a:endParaRPr lang="en-US" sz="1400" dirty="0"/>
          </a:p>
        </p:txBody>
      </p:sp>
      <p:pic>
        <p:nvPicPr>
          <p:cNvPr id="24" name="Picture 23"/>
          <p:cNvPicPr>
            <a:picLocks noChangeAspect="1"/>
          </p:cNvPicPr>
          <p:nvPr/>
        </p:nvPicPr>
        <p:blipFill>
          <a:blip r:embed="rId2"/>
          <a:stretch>
            <a:fillRect/>
          </a:stretch>
        </p:blipFill>
        <p:spPr>
          <a:xfrm>
            <a:off x="928794" y="2386460"/>
            <a:ext cx="831570" cy="604468"/>
          </a:xfrm>
          <a:prstGeom prst="rect">
            <a:avLst/>
          </a:prstGeom>
        </p:spPr>
      </p:pic>
      <p:pic>
        <p:nvPicPr>
          <p:cNvPr id="25" name="Picture 24"/>
          <p:cNvPicPr>
            <a:picLocks noChangeAspect="1"/>
          </p:cNvPicPr>
          <p:nvPr/>
        </p:nvPicPr>
        <p:blipFill>
          <a:blip r:embed="rId2"/>
          <a:stretch>
            <a:fillRect/>
          </a:stretch>
        </p:blipFill>
        <p:spPr>
          <a:xfrm>
            <a:off x="928794" y="3162783"/>
            <a:ext cx="831570" cy="604468"/>
          </a:xfrm>
          <a:prstGeom prst="rect">
            <a:avLst/>
          </a:prstGeom>
        </p:spPr>
      </p:pic>
      <p:sp>
        <p:nvSpPr>
          <p:cNvPr id="26" name="TextBox 25"/>
          <p:cNvSpPr txBox="1"/>
          <p:nvPr/>
        </p:nvSpPr>
        <p:spPr>
          <a:xfrm>
            <a:off x="54302" y="3280351"/>
            <a:ext cx="954593" cy="307777"/>
          </a:xfrm>
          <a:prstGeom prst="rect">
            <a:avLst/>
          </a:prstGeom>
          <a:noFill/>
        </p:spPr>
        <p:txBody>
          <a:bodyPr wrap="square" rtlCol="0">
            <a:spAutoFit/>
          </a:bodyPr>
          <a:lstStyle/>
          <a:p>
            <a:r>
              <a:rPr lang="en-US" sz="1400" dirty="0" smtClean="0"/>
              <a:t>translator</a:t>
            </a:r>
            <a:endParaRPr lang="en-US" sz="1400" dirty="0"/>
          </a:p>
        </p:txBody>
      </p:sp>
      <p:sp>
        <p:nvSpPr>
          <p:cNvPr id="27" name="TextBox 26"/>
          <p:cNvSpPr txBox="1"/>
          <p:nvPr/>
        </p:nvSpPr>
        <p:spPr>
          <a:xfrm>
            <a:off x="54302" y="4056674"/>
            <a:ext cx="359394" cy="369332"/>
          </a:xfrm>
          <a:prstGeom prst="rect">
            <a:avLst/>
          </a:prstGeom>
          <a:noFill/>
        </p:spPr>
        <p:txBody>
          <a:bodyPr wrap="none" rtlCol="0">
            <a:spAutoFit/>
          </a:bodyPr>
          <a:lstStyle/>
          <a:p>
            <a:r>
              <a:rPr lang="en-US" dirty="0" smtClean="0"/>
              <a:t>in</a:t>
            </a:r>
            <a:endParaRPr lang="en-US" dirty="0"/>
          </a:p>
        </p:txBody>
      </p:sp>
      <p:pic>
        <p:nvPicPr>
          <p:cNvPr id="28" name="Picture 27"/>
          <p:cNvPicPr>
            <a:picLocks noChangeAspect="1"/>
          </p:cNvPicPr>
          <p:nvPr/>
        </p:nvPicPr>
        <p:blipFill>
          <a:blip r:embed="rId2"/>
          <a:stretch>
            <a:fillRect/>
          </a:stretch>
        </p:blipFill>
        <p:spPr>
          <a:xfrm>
            <a:off x="928794" y="3939106"/>
            <a:ext cx="831570" cy="604468"/>
          </a:xfrm>
          <a:prstGeom prst="rect">
            <a:avLst/>
          </a:prstGeom>
        </p:spPr>
      </p:pic>
      <p:pic>
        <p:nvPicPr>
          <p:cNvPr id="29" name="Picture 28"/>
          <p:cNvPicPr>
            <a:picLocks noChangeAspect="1"/>
          </p:cNvPicPr>
          <p:nvPr/>
        </p:nvPicPr>
        <p:blipFill>
          <a:blip r:embed="rId2"/>
          <a:stretch>
            <a:fillRect/>
          </a:stretch>
        </p:blipFill>
        <p:spPr>
          <a:xfrm>
            <a:off x="928794" y="4781886"/>
            <a:ext cx="831570" cy="604468"/>
          </a:xfrm>
          <a:prstGeom prst="rect">
            <a:avLst/>
          </a:prstGeom>
        </p:spPr>
      </p:pic>
      <p:sp>
        <p:nvSpPr>
          <p:cNvPr id="30" name="TextBox 29"/>
          <p:cNvSpPr txBox="1"/>
          <p:nvPr/>
        </p:nvSpPr>
        <p:spPr>
          <a:xfrm>
            <a:off x="54302" y="4899454"/>
            <a:ext cx="954593" cy="369332"/>
          </a:xfrm>
          <a:prstGeom prst="rect">
            <a:avLst/>
          </a:prstGeom>
          <a:noFill/>
        </p:spPr>
        <p:txBody>
          <a:bodyPr wrap="square" rtlCol="0">
            <a:spAutoFit/>
          </a:bodyPr>
          <a:lstStyle/>
          <a:p>
            <a:r>
              <a:rPr lang="en-US" dirty="0" smtClean="0"/>
              <a:t>HK</a:t>
            </a:r>
            <a:endParaRPr lang="en-US" dirty="0"/>
          </a:p>
        </p:txBody>
      </p:sp>
      <p:pic>
        <p:nvPicPr>
          <p:cNvPr id="31" name="Picture 30"/>
          <p:cNvPicPr>
            <a:picLocks noChangeAspect="1"/>
          </p:cNvPicPr>
          <p:nvPr/>
        </p:nvPicPr>
        <p:blipFill>
          <a:blip r:embed="rId2"/>
          <a:stretch>
            <a:fillRect/>
          </a:stretch>
        </p:blipFill>
        <p:spPr>
          <a:xfrm>
            <a:off x="928794" y="5557568"/>
            <a:ext cx="831570" cy="604468"/>
          </a:xfrm>
          <a:prstGeom prst="rect">
            <a:avLst/>
          </a:prstGeom>
        </p:spPr>
      </p:pic>
      <p:sp>
        <p:nvSpPr>
          <p:cNvPr id="32" name="TextBox 31"/>
          <p:cNvSpPr txBox="1"/>
          <p:nvPr/>
        </p:nvSpPr>
        <p:spPr>
          <a:xfrm>
            <a:off x="54302" y="5675136"/>
            <a:ext cx="954593" cy="369332"/>
          </a:xfrm>
          <a:prstGeom prst="rect">
            <a:avLst/>
          </a:prstGeom>
          <a:noFill/>
        </p:spPr>
        <p:txBody>
          <a:bodyPr wrap="square" rtlCol="0">
            <a:spAutoFit/>
          </a:bodyPr>
          <a:lstStyle/>
          <a:p>
            <a:r>
              <a:rPr lang="en-US" dirty="0" smtClean="0"/>
              <a:t>.</a:t>
            </a:r>
            <a:endParaRPr lang="en-US" dirty="0"/>
          </a:p>
        </p:txBody>
      </p:sp>
      <p:sp>
        <p:nvSpPr>
          <p:cNvPr id="33" name="Rectangle 32"/>
          <p:cNvSpPr/>
          <p:nvPr/>
        </p:nvSpPr>
        <p:spPr>
          <a:xfrm>
            <a:off x="1760364" y="257710"/>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0.2, 0.3, </a:t>
            </a:r>
            <a:r>
              <a:rPr lang="is-IS" sz="1400" dirty="0" smtClean="0"/>
              <a:t>…, 0.5</a:t>
            </a:r>
            <a:endParaRPr lang="en-US" sz="1400" dirty="0"/>
          </a:p>
        </p:txBody>
      </p:sp>
      <p:sp>
        <p:nvSpPr>
          <p:cNvPr id="34" name="Rectangle 33"/>
          <p:cNvSpPr/>
          <p:nvPr/>
        </p:nvSpPr>
        <p:spPr>
          <a:xfrm>
            <a:off x="1760364" y="999357"/>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0.6, 0.7, </a:t>
            </a:r>
            <a:r>
              <a:rPr lang="is-IS" sz="1400" dirty="0" smtClean="0"/>
              <a:t>…, 0.1</a:t>
            </a:r>
            <a:endParaRPr lang="en-US" sz="1400" dirty="0"/>
          </a:p>
        </p:txBody>
      </p:sp>
      <p:sp>
        <p:nvSpPr>
          <p:cNvPr id="35" name="Rectangle 34"/>
          <p:cNvSpPr/>
          <p:nvPr/>
        </p:nvSpPr>
        <p:spPr>
          <a:xfrm>
            <a:off x="1760364" y="1810356"/>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0.3, 0.1, </a:t>
            </a:r>
            <a:r>
              <a:rPr lang="is-IS" sz="1400" dirty="0" smtClean="0"/>
              <a:t>…, 0.2</a:t>
            </a:r>
            <a:endParaRPr lang="en-US" sz="1400" dirty="0"/>
          </a:p>
        </p:txBody>
      </p:sp>
      <p:sp>
        <p:nvSpPr>
          <p:cNvPr id="36" name="Rectangle 35"/>
          <p:cNvSpPr/>
          <p:nvPr/>
        </p:nvSpPr>
        <p:spPr>
          <a:xfrm>
            <a:off x="1760364" y="2586679"/>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0.9, 0.5, </a:t>
            </a:r>
            <a:r>
              <a:rPr lang="is-IS" sz="1400" dirty="0" smtClean="0"/>
              <a:t>…, 0.8</a:t>
            </a:r>
            <a:endParaRPr lang="en-US" sz="1400" dirty="0"/>
          </a:p>
        </p:txBody>
      </p:sp>
      <p:sp>
        <p:nvSpPr>
          <p:cNvPr id="37" name="Rectangle 36"/>
          <p:cNvSpPr/>
          <p:nvPr/>
        </p:nvSpPr>
        <p:spPr>
          <a:xfrm>
            <a:off x="1760364" y="3363002"/>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0.1, 0.9, </a:t>
            </a:r>
            <a:r>
              <a:rPr lang="is-IS" sz="1400" dirty="0" smtClean="0"/>
              <a:t>…, 0.3</a:t>
            </a:r>
            <a:endParaRPr lang="en-US" sz="1400" dirty="0"/>
          </a:p>
        </p:txBody>
      </p:sp>
      <p:sp>
        <p:nvSpPr>
          <p:cNvPr id="38" name="Rectangle 37"/>
          <p:cNvSpPr/>
          <p:nvPr/>
        </p:nvSpPr>
        <p:spPr>
          <a:xfrm>
            <a:off x="1760364" y="4139325"/>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0.4, 0.2, </a:t>
            </a:r>
            <a:r>
              <a:rPr lang="is-IS" sz="1400" dirty="0" smtClean="0"/>
              <a:t>…, 0.2</a:t>
            </a:r>
            <a:endParaRPr lang="en-US" sz="1400" dirty="0"/>
          </a:p>
        </p:txBody>
      </p:sp>
      <p:sp>
        <p:nvSpPr>
          <p:cNvPr id="39" name="Rectangle 38"/>
          <p:cNvSpPr/>
          <p:nvPr/>
        </p:nvSpPr>
        <p:spPr>
          <a:xfrm>
            <a:off x="1760364" y="4982105"/>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0.7, 0.8, </a:t>
            </a:r>
            <a:r>
              <a:rPr lang="is-IS" sz="1400" dirty="0" smtClean="0"/>
              <a:t>…, 0.1</a:t>
            </a:r>
            <a:endParaRPr lang="en-US" sz="1400" dirty="0"/>
          </a:p>
        </p:txBody>
      </p:sp>
      <p:sp>
        <p:nvSpPr>
          <p:cNvPr id="40" name="Rectangle 39"/>
          <p:cNvSpPr/>
          <p:nvPr/>
        </p:nvSpPr>
        <p:spPr>
          <a:xfrm>
            <a:off x="1760364" y="5757787"/>
            <a:ext cx="1256044" cy="2859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0.5, 0.6, </a:t>
            </a:r>
            <a:r>
              <a:rPr lang="is-IS" sz="1400" dirty="0" smtClean="0"/>
              <a:t>…, 0.4</a:t>
            </a:r>
            <a:endParaRPr lang="en-US" sz="1400" dirty="0"/>
          </a:p>
        </p:txBody>
      </p:sp>
      <p:sp>
        <p:nvSpPr>
          <p:cNvPr id="41" name="Rectangle 40"/>
          <p:cNvSpPr/>
          <p:nvPr/>
        </p:nvSpPr>
        <p:spPr>
          <a:xfrm>
            <a:off x="3833469" y="257710"/>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0.3, 0.8, </a:t>
            </a:r>
            <a:r>
              <a:rPr lang="is-IS" sz="1400" dirty="0" smtClean="0"/>
              <a:t>…, 0.1</a:t>
            </a:r>
            <a:endParaRPr lang="en-US" sz="1400" dirty="0"/>
          </a:p>
        </p:txBody>
      </p:sp>
      <p:sp>
        <p:nvSpPr>
          <p:cNvPr id="42" name="Rectangle 41"/>
          <p:cNvSpPr/>
          <p:nvPr/>
        </p:nvSpPr>
        <p:spPr>
          <a:xfrm>
            <a:off x="3833469" y="996638"/>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0.4, 0.9, </a:t>
            </a:r>
            <a:r>
              <a:rPr lang="is-IS" sz="1400" dirty="0" smtClean="0"/>
              <a:t>…, 0.2</a:t>
            </a:r>
            <a:endParaRPr lang="en-US" sz="1400" dirty="0"/>
          </a:p>
        </p:txBody>
      </p:sp>
      <p:cxnSp>
        <p:nvCxnSpPr>
          <p:cNvPr id="53" name="Straight Arrow Connector 52"/>
          <p:cNvCxnSpPr>
            <a:stCxn id="33" idx="3"/>
          </p:cNvCxnSpPr>
          <p:nvPr/>
        </p:nvCxnSpPr>
        <p:spPr>
          <a:xfrm>
            <a:off x="3016408" y="400689"/>
            <a:ext cx="221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3"/>
            <a:endCxn id="58" idx="1"/>
          </p:cNvCxnSpPr>
          <p:nvPr/>
        </p:nvCxnSpPr>
        <p:spPr>
          <a:xfrm>
            <a:off x="3016408" y="1142336"/>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2"/>
          <a:stretch>
            <a:fillRect/>
          </a:stretch>
        </p:blipFill>
        <p:spPr>
          <a:xfrm>
            <a:off x="3238082" y="992346"/>
            <a:ext cx="415785" cy="302234"/>
          </a:xfrm>
          <a:prstGeom prst="rect">
            <a:avLst/>
          </a:prstGeom>
        </p:spPr>
      </p:pic>
      <p:pic>
        <p:nvPicPr>
          <p:cNvPr id="79" name="Picture 78"/>
          <p:cNvPicPr>
            <a:picLocks noChangeAspect="1"/>
          </p:cNvPicPr>
          <p:nvPr/>
        </p:nvPicPr>
        <p:blipFill>
          <a:blip r:embed="rId2"/>
          <a:stretch>
            <a:fillRect/>
          </a:stretch>
        </p:blipFill>
        <p:spPr>
          <a:xfrm>
            <a:off x="3247520" y="249572"/>
            <a:ext cx="415785" cy="302234"/>
          </a:xfrm>
          <a:prstGeom prst="rect">
            <a:avLst/>
          </a:prstGeom>
        </p:spPr>
      </p:pic>
      <p:cxnSp>
        <p:nvCxnSpPr>
          <p:cNvPr id="84" name="Straight Arrow Connector 83"/>
          <p:cNvCxnSpPr>
            <a:stCxn id="79" idx="3"/>
            <a:endCxn id="41" idx="1"/>
          </p:cNvCxnSpPr>
          <p:nvPr/>
        </p:nvCxnSpPr>
        <p:spPr>
          <a:xfrm>
            <a:off x="3663305" y="400689"/>
            <a:ext cx="170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1" idx="2"/>
            <a:endCxn id="58" idx="0"/>
          </p:cNvCxnSpPr>
          <p:nvPr/>
        </p:nvCxnSpPr>
        <p:spPr>
          <a:xfrm rot="5400000">
            <a:off x="3729394" y="260249"/>
            <a:ext cx="448678"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8" idx="3"/>
            <a:endCxn id="42" idx="1"/>
          </p:cNvCxnSpPr>
          <p:nvPr/>
        </p:nvCxnSpPr>
        <p:spPr>
          <a:xfrm flipV="1">
            <a:off x="3653867" y="1139617"/>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833469" y="1801576"/>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0.9, 0.7, </a:t>
            </a:r>
            <a:r>
              <a:rPr lang="is-IS" sz="1400" dirty="0" smtClean="0"/>
              <a:t>…, 0.9</a:t>
            </a:r>
            <a:endParaRPr lang="en-US" sz="1400" dirty="0"/>
          </a:p>
        </p:txBody>
      </p:sp>
      <p:cxnSp>
        <p:nvCxnSpPr>
          <p:cNvPr id="101" name="Straight Arrow Connector 100"/>
          <p:cNvCxnSpPr/>
          <p:nvPr/>
        </p:nvCxnSpPr>
        <p:spPr>
          <a:xfrm>
            <a:off x="3016408" y="1947274"/>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2"/>
          <a:stretch>
            <a:fillRect/>
          </a:stretch>
        </p:blipFill>
        <p:spPr>
          <a:xfrm>
            <a:off x="3238082" y="1797284"/>
            <a:ext cx="415785" cy="302234"/>
          </a:xfrm>
          <a:prstGeom prst="rect">
            <a:avLst/>
          </a:prstGeom>
        </p:spPr>
      </p:pic>
      <p:cxnSp>
        <p:nvCxnSpPr>
          <p:cNvPr id="103" name="Elbow Connector 102"/>
          <p:cNvCxnSpPr>
            <a:stCxn id="42" idx="2"/>
            <a:endCxn id="102" idx="0"/>
          </p:cNvCxnSpPr>
          <p:nvPr/>
        </p:nvCxnSpPr>
        <p:spPr>
          <a:xfrm rot="5400000">
            <a:off x="3696389" y="1032182"/>
            <a:ext cx="514688"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0" idx="1"/>
          </p:cNvCxnSpPr>
          <p:nvPr/>
        </p:nvCxnSpPr>
        <p:spPr>
          <a:xfrm flipV="1">
            <a:off x="3653867" y="1944555"/>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3833469" y="2551139"/>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0.8, 0.6, </a:t>
            </a:r>
            <a:r>
              <a:rPr lang="is-IS" sz="1400" dirty="0" smtClean="0"/>
              <a:t>…, 0.3</a:t>
            </a:r>
            <a:endParaRPr lang="en-US" sz="1400" dirty="0"/>
          </a:p>
        </p:txBody>
      </p:sp>
      <p:cxnSp>
        <p:nvCxnSpPr>
          <p:cNvPr id="108" name="Straight Arrow Connector 107"/>
          <p:cNvCxnSpPr/>
          <p:nvPr/>
        </p:nvCxnSpPr>
        <p:spPr>
          <a:xfrm>
            <a:off x="3016408" y="2696837"/>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nvPicPr>
        <p:blipFill>
          <a:blip r:embed="rId2"/>
          <a:stretch>
            <a:fillRect/>
          </a:stretch>
        </p:blipFill>
        <p:spPr>
          <a:xfrm>
            <a:off x="3238082" y="2546847"/>
            <a:ext cx="415785" cy="302234"/>
          </a:xfrm>
          <a:prstGeom prst="rect">
            <a:avLst/>
          </a:prstGeom>
        </p:spPr>
      </p:pic>
      <p:cxnSp>
        <p:nvCxnSpPr>
          <p:cNvPr id="110" name="Elbow Connector 109"/>
          <p:cNvCxnSpPr>
            <a:stCxn id="100" idx="2"/>
            <a:endCxn id="109" idx="0"/>
          </p:cNvCxnSpPr>
          <p:nvPr/>
        </p:nvCxnSpPr>
        <p:spPr>
          <a:xfrm rot="5400000">
            <a:off x="3724077" y="1809432"/>
            <a:ext cx="459313"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endCxn id="107" idx="1"/>
          </p:cNvCxnSpPr>
          <p:nvPr/>
        </p:nvCxnSpPr>
        <p:spPr>
          <a:xfrm flipV="1">
            <a:off x="3653867" y="2694118"/>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3833469" y="3349636"/>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0.6, 0.1, </a:t>
            </a:r>
            <a:r>
              <a:rPr lang="is-IS" sz="1400" dirty="0" smtClean="0"/>
              <a:t>…, 0.6</a:t>
            </a:r>
            <a:endParaRPr lang="en-US" sz="1400" dirty="0"/>
          </a:p>
        </p:txBody>
      </p:sp>
      <p:cxnSp>
        <p:nvCxnSpPr>
          <p:cNvPr id="115" name="Straight Arrow Connector 114"/>
          <p:cNvCxnSpPr/>
          <p:nvPr/>
        </p:nvCxnSpPr>
        <p:spPr>
          <a:xfrm>
            <a:off x="3016408" y="3495334"/>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6" name="Picture 115"/>
          <p:cNvPicPr>
            <a:picLocks noChangeAspect="1"/>
          </p:cNvPicPr>
          <p:nvPr/>
        </p:nvPicPr>
        <p:blipFill>
          <a:blip r:embed="rId2"/>
          <a:stretch>
            <a:fillRect/>
          </a:stretch>
        </p:blipFill>
        <p:spPr>
          <a:xfrm>
            <a:off x="3238082" y="3345344"/>
            <a:ext cx="415785" cy="302234"/>
          </a:xfrm>
          <a:prstGeom prst="rect">
            <a:avLst/>
          </a:prstGeom>
        </p:spPr>
      </p:pic>
      <p:cxnSp>
        <p:nvCxnSpPr>
          <p:cNvPr id="117" name="Elbow Connector 116"/>
          <p:cNvCxnSpPr>
            <a:stCxn id="107" idx="2"/>
            <a:endCxn id="116" idx="0"/>
          </p:cNvCxnSpPr>
          <p:nvPr/>
        </p:nvCxnSpPr>
        <p:spPr>
          <a:xfrm rot="5400000">
            <a:off x="3699610" y="2583462"/>
            <a:ext cx="508247"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14" idx="1"/>
          </p:cNvCxnSpPr>
          <p:nvPr/>
        </p:nvCxnSpPr>
        <p:spPr>
          <a:xfrm flipV="1">
            <a:off x="3653867" y="3492615"/>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3833469" y="4124348"/>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0.7, 0.2, </a:t>
            </a:r>
            <a:r>
              <a:rPr lang="is-IS" sz="1400" dirty="0" smtClean="0"/>
              <a:t>…, 0.4</a:t>
            </a:r>
            <a:endParaRPr lang="en-US" sz="1400" dirty="0"/>
          </a:p>
        </p:txBody>
      </p:sp>
      <p:cxnSp>
        <p:nvCxnSpPr>
          <p:cNvPr id="122" name="Straight Arrow Connector 121"/>
          <p:cNvCxnSpPr/>
          <p:nvPr/>
        </p:nvCxnSpPr>
        <p:spPr>
          <a:xfrm>
            <a:off x="3016408" y="4270046"/>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3" name="Picture 122"/>
          <p:cNvPicPr>
            <a:picLocks noChangeAspect="1"/>
          </p:cNvPicPr>
          <p:nvPr/>
        </p:nvPicPr>
        <p:blipFill>
          <a:blip r:embed="rId2"/>
          <a:stretch>
            <a:fillRect/>
          </a:stretch>
        </p:blipFill>
        <p:spPr>
          <a:xfrm>
            <a:off x="3238082" y="4120056"/>
            <a:ext cx="415785" cy="302234"/>
          </a:xfrm>
          <a:prstGeom prst="rect">
            <a:avLst/>
          </a:prstGeom>
        </p:spPr>
      </p:pic>
      <p:cxnSp>
        <p:nvCxnSpPr>
          <p:cNvPr id="124" name="Elbow Connector 123"/>
          <p:cNvCxnSpPr>
            <a:stCxn id="114" idx="2"/>
            <a:endCxn id="123" idx="0"/>
          </p:cNvCxnSpPr>
          <p:nvPr/>
        </p:nvCxnSpPr>
        <p:spPr>
          <a:xfrm rot="5400000">
            <a:off x="3711502" y="3370067"/>
            <a:ext cx="484462"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21" idx="1"/>
          </p:cNvCxnSpPr>
          <p:nvPr/>
        </p:nvCxnSpPr>
        <p:spPr>
          <a:xfrm flipV="1">
            <a:off x="3653867" y="4267327"/>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3833469" y="4966662"/>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0.2, 0.3, </a:t>
            </a:r>
            <a:r>
              <a:rPr lang="is-IS" sz="1400" dirty="0" smtClean="0"/>
              <a:t>…, 0.5</a:t>
            </a:r>
            <a:endParaRPr lang="en-US" sz="1400" dirty="0"/>
          </a:p>
        </p:txBody>
      </p:sp>
      <p:cxnSp>
        <p:nvCxnSpPr>
          <p:cNvPr id="129" name="Straight Arrow Connector 128"/>
          <p:cNvCxnSpPr/>
          <p:nvPr/>
        </p:nvCxnSpPr>
        <p:spPr>
          <a:xfrm>
            <a:off x="3016408" y="5112360"/>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2"/>
          <a:stretch>
            <a:fillRect/>
          </a:stretch>
        </p:blipFill>
        <p:spPr>
          <a:xfrm>
            <a:off x="3238082" y="4962370"/>
            <a:ext cx="415785" cy="302234"/>
          </a:xfrm>
          <a:prstGeom prst="rect">
            <a:avLst/>
          </a:prstGeom>
        </p:spPr>
      </p:pic>
      <p:cxnSp>
        <p:nvCxnSpPr>
          <p:cNvPr id="131" name="Elbow Connector 130"/>
          <p:cNvCxnSpPr>
            <a:stCxn id="121" idx="2"/>
            <a:endCxn id="130" idx="0"/>
          </p:cNvCxnSpPr>
          <p:nvPr/>
        </p:nvCxnSpPr>
        <p:spPr>
          <a:xfrm rot="5400000">
            <a:off x="3677701" y="4178580"/>
            <a:ext cx="552064"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128" idx="1"/>
          </p:cNvCxnSpPr>
          <p:nvPr/>
        </p:nvCxnSpPr>
        <p:spPr>
          <a:xfrm flipV="1">
            <a:off x="3653867" y="5109641"/>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Rectangle 134"/>
          <p:cNvSpPr/>
          <p:nvPr/>
        </p:nvSpPr>
        <p:spPr>
          <a:xfrm>
            <a:off x="3833469" y="5746600"/>
            <a:ext cx="1256044" cy="2859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0.5, 0.4, </a:t>
            </a:r>
            <a:r>
              <a:rPr lang="is-IS" sz="1400" dirty="0" smtClean="0"/>
              <a:t>…, 0.7</a:t>
            </a:r>
            <a:endParaRPr lang="en-US" sz="1400" dirty="0"/>
          </a:p>
        </p:txBody>
      </p:sp>
      <p:cxnSp>
        <p:nvCxnSpPr>
          <p:cNvPr id="136" name="Straight Arrow Connector 135"/>
          <p:cNvCxnSpPr/>
          <p:nvPr/>
        </p:nvCxnSpPr>
        <p:spPr>
          <a:xfrm>
            <a:off x="3016408" y="5892298"/>
            <a:ext cx="221674" cy="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Picture 136"/>
          <p:cNvPicPr>
            <a:picLocks noChangeAspect="1"/>
          </p:cNvPicPr>
          <p:nvPr/>
        </p:nvPicPr>
        <p:blipFill>
          <a:blip r:embed="rId2"/>
          <a:stretch>
            <a:fillRect/>
          </a:stretch>
        </p:blipFill>
        <p:spPr>
          <a:xfrm>
            <a:off x="3238082" y="5742308"/>
            <a:ext cx="415785" cy="302234"/>
          </a:xfrm>
          <a:prstGeom prst="rect">
            <a:avLst/>
          </a:prstGeom>
        </p:spPr>
      </p:pic>
      <p:cxnSp>
        <p:nvCxnSpPr>
          <p:cNvPr id="138" name="Elbow Connector 137"/>
          <p:cNvCxnSpPr>
            <a:stCxn id="128" idx="2"/>
            <a:endCxn id="137" idx="0"/>
          </p:cNvCxnSpPr>
          <p:nvPr/>
        </p:nvCxnSpPr>
        <p:spPr>
          <a:xfrm rot="5400000">
            <a:off x="3708889" y="4989706"/>
            <a:ext cx="489688" cy="1015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135" idx="1"/>
          </p:cNvCxnSpPr>
          <p:nvPr/>
        </p:nvCxnSpPr>
        <p:spPr>
          <a:xfrm flipV="1">
            <a:off x="3653867" y="5889579"/>
            <a:ext cx="179602" cy="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endCxn id="79" idx="0"/>
          </p:cNvCxnSpPr>
          <p:nvPr/>
        </p:nvCxnSpPr>
        <p:spPr>
          <a:xfrm>
            <a:off x="3455412" y="40964"/>
            <a:ext cx="1" cy="20860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5300815" y="247075"/>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0.1, 0.8, </a:t>
            </a:r>
            <a:r>
              <a:rPr lang="is-IS" sz="1400" dirty="0" smtClean="0"/>
              <a:t>…, 0.5</a:t>
            </a:r>
            <a:endParaRPr lang="en-US" sz="1400" dirty="0"/>
          </a:p>
        </p:txBody>
      </p:sp>
      <p:sp>
        <p:nvSpPr>
          <p:cNvPr id="152" name="Rectangle 151"/>
          <p:cNvSpPr/>
          <p:nvPr/>
        </p:nvSpPr>
        <p:spPr>
          <a:xfrm>
            <a:off x="5300815" y="981711"/>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0.4, 0.2, </a:t>
            </a:r>
            <a:r>
              <a:rPr lang="is-IS" sz="1400" dirty="0" smtClean="0"/>
              <a:t>…, 0.6</a:t>
            </a:r>
            <a:endParaRPr lang="en-US" sz="1400" dirty="0"/>
          </a:p>
        </p:txBody>
      </p:sp>
      <p:sp>
        <p:nvSpPr>
          <p:cNvPr id="153" name="Rectangle 152"/>
          <p:cNvSpPr/>
          <p:nvPr/>
        </p:nvSpPr>
        <p:spPr>
          <a:xfrm>
            <a:off x="5300815" y="1786649"/>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0.7, 0.5, </a:t>
            </a:r>
            <a:r>
              <a:rPr lang="is-IS" sz="1400" dirty="0" smtClean="0"/>
              <a:t>…, 0.3</a:t>
            </a:r>
            <a:endParaRPr lang="en-US" sz="1400" dirty="0"/>
          </a:p>
        </p:txBody>
      </p:sp>
      <p:sp>
        <p:nvSpPr>
          <p:cNvPr id="154" name="Rectangle 153"/>
          <p:cNvSpPr/>
          <p:nvPr/>
        </p:nvSpPr>
        <p:spPr>
          <a:xfrm>
            <a:off x="5300815" y="2540504"/>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0.2, 0.8, </a:t>
            </a:r>
            <a:r>
              <a:rPr lang="is-IS" sz="1400" dirty="0" smtClean="0"/>
              <a:t>…, 0.6</a:t>
            </a:r>
            <a:endParaRPr lang="en-US" sz="1400" dirty="0"/>
          </a:p>
        </p:txBody>
      </p:sp>
      <p:sp>
        <p:nvSpPr>
          <p:cNvPr id="155" name="Rectangle 154"/>
          <p:cNvSpPr/>
          <p:nvPr/>
        </p:nvSpPr>
        <p:spPr>
          <a:xfrm>
            <a:off x="5300815" y="3334709"/>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0.5, 0.3, </a:t>
            </a:r>
            <a:r>
              <a:rPr lang="is-IS" sz="1400" dirty="0" smtClean="0"/>
              <a:t>…, 0.9</a:t>
            </a:r>
            <a:endParaRPr lang="en-US" sz="1400" dirty="0"/>
          </a:p>
        </p:txBody>
      </p:sp>
      <p:sp>
        <p:nvSpPr>
          <p:cNvPr id="156" name="Rectangle 155"/>
          <p:cNvSpPr/>
          <p:nvPr/>
        </p:nvSpPr>
        <p:spPr>
          <a:xfrm>
            <a:off x="5300815" y="4117394"/>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0.8, 0.6, </a:t>
            </a:r>
            <a:r>
              <a:rPr lang="is-IS" sz="1400" dirty="0" smtClean="0"/>
              <a:t>…, 0.4</a:t>
            </a:r>
            <a:endParaRPr lang="en-US" sz="1400" dirty="0"/>
          </a:p>
        </p:txBody>
      </p:sp>
      <p:sp>
        <p:nvSpPr>
          <p:cNvPr id="157" name="Rectangle 156"/>
          <p:cNvSpPr/>
          <p:nvPr/>
        </p:nvSpPr>
        <p:spPr>
          <a:xfrm>
            <a:off x="5300815" y="4951735"/>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0.2, 0.9, </a:t>
            </a:r>
            <a:r>
              <a:rPr lang="is-IS" sz="1400" dirty="0" smtClean="0"/>
              <a:t>…, 0.7</a:t>
            </a:r>
            <a:endParaRPr lang="en-US" sz="1400" dirty="0"/>
          </a:p>
        </p:txBody>
      </p:sp>
      <p:sp>
        <p:nvSpPr>
          <p:cNvPr id="158" name="Rectangle 157"/>
          <p:cNvSpPr/>
          <p:nvPr/>
        </p:nvSpPr>
        <p:spPr>
          <a:xfrm>
            <a:off x="5300815" y="5747152"/>
            <a:ext cx="1256044" cy="285958"/>
          </a:xfrm>
          <a:prstGeom prst="rec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t>0.4, 0.3, </a:t>
            </a:r>
            <a:r>
              <a:rPr lang="is-IS" sz="1400" dirty="0" smtClean="0"/>
              <a:t>…, 0.1</a:t>
            </a:r>
            <a:endParaRPr lang="en-US" sz="1400" dirty="0"/>
          </a:p>
        </p:txBody>
      </p:sp>
      <p:sp>
        <p:nvSpPr>
          <p:cNvPr id="159" name="Rectangle 158"/>
          <p:cNvSpPr/>
          <p:nvPr/>
        </p:nvSpPr>
        <p:spPr>
          <a:xfrm>
            <a:off x="5242426" y="6212404"/>
            <a:ext cx="1372821" cy="563022"/>
          </a:xfrm>
          <a:prstGeom prst="rect">
            <a:avLst/>
          </a:prstGeom>
          <a:solidFill>
            <a:srgbClr val="66CCFF"/>
          </a:solidFill>
          <a:ln w="12700">
            <a:solidFill>
              <a:srgbClr val="008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3. ST </a:t>
            </a:r>
            <a:r>
              <a:rPr lang="en-US" sz="1400" dirty="0" smtClean="0">
                <a:solidFill>
                  <a:schemeClr val="tx1"/>
                </a:solidFill>
                <a:sym typeface="Wingdings"/>
              </a:rPr>
              <a:t> a set of vectors</a:t>
            </a:r>
            <a:endParaRPr lang="en-US" sz="1400" dirty="0">
              <a:solidFill>
                <a:schemeClr val="tx1"/>
              </a:solidFill>
            </a:endParaRPr>
          </a:p>
        </p:txBody>
      </p:sp>
      <p:sp>
        <p:nvSpPr>
          <p:cNvPr id="160" name="Rectangle 159"/>
          <p:cNvSpPr/>
          <p:nvPr/>
        </p:nvSpPr>
        <p:spPr>
          <a:xfrm>
            <a:off x="102386" y="6212404"/>
            <a:ext cx="729469" cy="563022"/>
          </a:xfrm>
          <a:prstGeom prst="rect">
            <a:avLst/>
          </a:prstGeom>
          <a:solidFill>
            <a:srgbClr val="FFFF00"/>
          </a:solidFill>
          <a:ln w="12700">
            <a:solidFill>
              <a:schemeClr val="accent2">
                <a:lumMod val="60000"/>
                <a:lumOff val="4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ST</a:t>
            </a:r>
            <a:endParaRPr lang="en-US" sz="1400" dirty="0">
              <a:solidFill>
                <a:schemeClr val="tx1"/>
              </a:solidFill>
            </a:endParaRPr>
          </a:p>
        </p:txBody>
      </p:sp>
      <p:sp>
        <p:nvSpPr>
          <p:cNvPr id="161" name="Rectangle 160"/>
          <p:cNvSpPr/>
          <p:nvPr/>
        </p:nvSpPr>
        <p:spPr>
          <a:xfrm>
            <a:off x="7496751" y="257710"/>
            <a:ext cx="1444294" cy="285958"/>
          </a:xfrm>
          <a:prstGeom prst="rect">
            <a:avLst/>
          </a:prstGeom>
          <a:solidFill>
            <a:srgbClr val="FF0000"/>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solidFill>
                  <a:schemeClr val="bg1"/>
                </a:solidFill>
              </a:rPr>
              <a:t>1,0,0,0,</a:t>
            </a:r>
            <a:r>
              <a:rPr lang="is-IS" sz="1400" dirty="0" smtClean="0">
                <a:solidFill>
                  <a:schemeClr val="bg1"/>
                </a:solidFill>
              </a:rPr>
              <a:t>…,</a:t>
            </a:r>
            <a:r>
              <a:rPr lang="en-US" sz="1400" dirty="0" smtClean="0">
                <a:solidFill>
                  <a:schemeClr val="bg1"/>
                </a:solidFill>
              </a:rPr>
              <a:t>0,0,0,0</a:t>
            </a:r>
            <a:endParaRPr lang="en-US" sz="1400" dirty="0">
              <a:solidFill>
                <a:schemeClr val="bg1"/>
              </a:solidFill>
            </a:endParaRPr>
          </a:p>
        </p:txBody>
      </p:sp>
      <p:sp>
        <p:nvSpPr>
          <p:cNvPr id="165" name="TextBox 164"/>
          <p:cNvSpPr txBox="1"/>
          <p:nvPr/>
        </p:nvSpPr>
        <p:spPr>
          <a:xfrm>
            <a:off x="8525735" y="547652"/>
            <a:ext cx="415498" cy="369332"/>
          </a:xfrm>
          <a:prstGeom prst="rect">
            <a:avLst/>
          </a:prstGeom>
          <a:noFill/>
        </p:spPr>
        <p:txBody>
          <a:bodyPr wrap="none" rtlCol="0">
            <a:spAutoFit/>
          </a:bodyPr>
          <a:lstStyle/>
          <a:p>
            <a:r>
              <a:rPr lang="zh-TW" altLang="en-US" dirty="0" smtClean="0">
                <a:latin typeface="Microsoft JhengHei" charset="-120"/>
                <a:ea typeface="Microsoft JhengHei" charset="-120"/>
                <a:cs typeface="Microsoft JhengHei" charset="-120"/>
              </a:rPr>
              <a:t>我</a:t>
            </a:r>
            <a:endParaRPr lang="en-US" dirty="0">
              <a:latin typeface="Microsoft JhengHei" charset="-120"/>
              <a:ea typeface="Microsoft JhengHei" charset="-120"/>
              <a:cs typeface="Microsoft JhengHei" charset="-120"/>
            </a:endParaRPr>
          </a:p>
        </p:txBody>
      </p:sp>
      <p:sp>
        <p:nvSpPr>
          <p:cNvPr id="166" name="Rectangle 165"/>
          <p:cNvSpPr/>
          <p:nvPr/>
        </p:nvSpPr>
        <p:spPr>
          <a:xfrm>
            <a:off x="7496939" y="993372"/>
            <a:ext cx="1444294" cy="285958"/>
          </a:xfrm>
          <a:prstGeom prst="rect">
            <a:avLst/>
          </a:prstGeom>
          <a:solidFill>
            <a:schemeClr val="accent3">
              <a:lumMod val="75000"/>
            </a:schemeClr>
          </a:solidFill>
          <a:ln>
            <a:solidFill>
              <a:schemeClr val="accent3">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1</a:t>
            </a:r>
            <a:r>
              <a:rPr lang="en-US" sz="1400" dirty="0" smtClean="0">
                <a:solidFill>
                  <a:schemeClr val="bg1"/>
                </a:solidFill>
              </a:rPr>
              <a:t>,0,0,</a:t>
            </a:r>
            <a:r>
              <a:rPr lang="is-IS" sz="1400" dirty="0" smtClean="0">
                <a:solidFill>
                  <a:schemeClr val="bg1"/>
                </a:solidFill>
              </a:rPr>
              <a:t>…,</a:t>
            </a:r>
            <a:r>
              <a:rPr lang="en-US" sz="1400" dirty="0" smtClean="0">
                <a:solidFill>
                  <a:schemeClr val="bg1"/>
                </a:solidFill>
              </a:rPr>
              <a:t>0,0,0,0</a:t>
            </a:r>
            <a:endParaRPr lang="en-US" sz="1400" dirty="0">
              <a:solidFill>
                <a:schemeClr val="bg1"/>
              </a:solidFill>
            </a:endParaRPr>
          </a:p>
        </p:txBody>
      </p:sp>
      <p:sp>
        <p:nvSpPr>
          <p:cNvPr id="167" name="Rectangle 166"/>
          <p:cNvSpPr/>
          <p:nvPr/>
        </p:nvSpPr>
        <p:spPr>
          <a:xfrm>
            <a:off x="7496939" y="1788704"/>
            <a:ext cx="1444294" cy="285958"/>
          </a:xfrm>
          <a:prstGeom prst="rect">
            <a:avLst/>
          </a:prstGeom>
          <a:solidFill>
            <a:srgbClr val="00B050"/>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1</a:t>
            </a:r>
            <a:r>
              <a:rPr lang="en-US" sz="1400" dirty="0" smtClean="0">
                <a:solidFill>
                  <a:schemeClr val="bg1"/>
                </a:solidFill>
              </a:rPr>
              <a:t>,0,...,0,0,0,0</a:t>
            </a:r>
            <a:endParaRPr lang="en-US" sz="1400" dirty="0">
              <a:solidFill>
                <a:schemeClr val="bg1"/>
              </a:solidFill>
            </a:endParaRPr>
          </a:p>
        </p:txBody>
      </p:sp>
      <p:sp>
        <p:nvSpPr>
          <p:cNvPr id="168" name="Rectangle 167"/>
          <p:cNvSpPr/>
          <p:nvPr/>
        </p:nvSpPr>
        <p:spPr>
          <a:xfrm>
            <a:off x="8525735" y="1278304"/>
            <a:ext cx="415498" cy="369332"/>
          </a:xfrm>
          <a:prstGeom prst="rect">
            <a:avLst/>
          </a:prstGeom>
        </p:spPr>
        <p:txBody>
          <a:bodyPr wrap="none">
            <a:spAutoFit/>
          </a:bodyPr>
          <a:lstStyle/>
          <a:p>
            <a:r>
              <a:rPr lang="zh-TW" altLang="en-US">
                <a:latin typeface="Microsoft JhengHei" charset="-120"/>
                <a:ea typeface="Microsoft JhengHei" charset="-120"/>
                <a:cs typeface="Microsoft JhengHei" charset="-120"/>
              </a:rPr>
              <a:t>是</a:t>
            </a:r>
            <a:endParaRPr lang="en-US" dirty="0">
              <a:latin typeface="Microsoft JhengHei" charset="-120"/>
              <a:ea typeface="Microsoft JhengHei" charset="-120"/>
              <a:cs typeface="Microsoft JhengHei" charset="-120"/>
            </a:endParaRPr>
          </a:p>
        </p:txBody>
      </p:sp>
      <p:sp>
        <p:nvSpPr>
          <p:cNvPr id="169" name="Rectangle 168"/>
          <p:cNvSpPr/>
          <p:nvPr/>
        </p:nvSpPr>
        <p:spPr>
          <a:xfrm>
            <a:off x="8363470" y="2075706"/>
            <a:ext cx="646331" cy="369332"/>
          </a:xfrm>
          <a:prstGeom prst="rect">
            <a:avLst/>
          </a:prstGeom>
        </p:spPr>
        <p:txBody>
          <a:bodyPr wrap="none">
            <a:spAutoFit/>
          </a:bodyPr>
          <a:lstStyle/>
          <a:p>
            <a:r>
              <a:rPr lang="zh-CN" altLang="en-US" dirty="0">
                <a:latin typeface="Microsoft JhengHei" charset="-120"/>
                <a:ea typeface="Microsoft JhengHei" charset="-120"/>
                <a:cs typeface="Microsoft JhengHei" charset="-120"/>
              </a:rPr>
              <a:t>香港</a:t>
            </a:r>
            <a:endParaRPr lang="en-US" dirty="0">
              <a:latin typeface="Microsoft JhengHei" charset="-120"/>
              <a:ea typeface="Microsoft JhengHei" charset="-120"/>
              <a:cs typeface="Microsoft JhengHei" charset="-120"/>
            </a:endParaRPr>
          </a:p>
        </p:txBody>
      </p:sp>
      <p:sp>
        <p:nvSpPr>
          <p:cNvPr id="170" name="Rectangle 169"/>
          <p:cNvSpPr/>
          <p:nvPr/>
        </p:nvSpPr>
        <p:spPr>
          <a:xfrm>
            <a:off x="7496939" y="2553062"/>
            <a:ext cx="1444294" cy="285958"/>
          </a:xfrm>
          <a:prstGeom prst="rect">
            <a:avLst/>
          </a:prstGeom>
          <a:solidFill>
            <a:srgbClr val="0070C0"/>
          </a:solid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,0,1,</a:t>
            </a:r>
            <a:r>
              <a:rPr lang="is-IS" sz="1400" dirty="0" smtClean="0">
                <a:solidFill>
                  <a:schemeClr val="bg1"/>
                </a:solidFill>
              </a:rPr>
              <a:t>…,</a:t>
            </a:r>
            <a:r>
              <a:rPr lang="en-US" sz="1400" dirty="0" smtClean="0">
                <a:solidFill>
                  <a:schemeClr val="bg1"/>
                </a:solidFill>
              </a:rPr>
              <a:t>0,0,0,0</a:t>
            </a:r>
            <a:endParaRPr lang="en-US" sz="1400" dirty="0">
              <a:solidFill>
                <a:schemeClr val="bg1"/>
              </a:solidFill>
            </a:endParaRPr>
          </a:p>
        </p:txBody>
      </p:sp>
      <p:sp>
        <p:nvSpPr>
          <p:cNvPr id="171" name="Rectangle 170"/>
          <p:cNvSpPr/>
          <p:nvPr/>
        </p:nvSpPr>
        <p:spPr>
          <a:xfrm>
            <a:off x="8345016" y="2817920"/>
            <a:ext cx="646331" cy="369332"/>
          </a:xfrm>
          <a:prstGeom prst="rect">
            <a:avLst/>
          </a:prstGeom>
        </p:spPr>
        <p:txBody>
          <a:bodyPr wrap="none">
            <a:spAutoFit/>
          </a:bodyPr>
          <a:lstStyle/>
          <a:p>
            <a:r>
              <a:rPr lang="zh-CN" altLang="en-US" dirty="0" smtClean="0">
                <a:latin typeface="Microsoft JhengHei" charset="-120"/>
                <a:ea typeface="Microsoft JhengHei" charset="-120"/>
                <a:cs typeface="Microsoft JhengHei" charset="-120"/>
              </a:rPr>
              <a:t>專業</a:t>
            </a:r>
            <a:endParaRPr lang="en-US" dirty="0">
              <a:latin typeface="Microsoft JhengHei" charset="-120"/>
              <a:ea typeface="Microsoft JhengHei" charset="-120"/>
              <a:cs typeface="Microsoft JhengHei" charset="-120"/>
            </a:endParaRPr>
          </a:p>
        </p:txBody>
      </p:sp>
      <p:sp>
        <p:nvSpPr>
          <p:cNvPr id="177" name="TextBox 176"/>
          <p:cNvSpPr txBox="1"/>
          <p:nvPr/>
        </p:nvSpPr>
        <p:spPr>
          <a:xfrm>
            <a:off x="5037821" y="163701"/>
            <a:ext cx="343364" cy="369332"/>
          </a:xfrm>
          <a:prstGeom prst="rect">
            <a:avLst/>
          </a:prstGeom>
          <a:noFill/>
        </p:spPr>
        <p:txBody>
          <a:bodyPr wrap="none" rtlCol="0">
            <a:spAutoFit/>
          </a:bodyPr>
          <a:lstStyle/>
          <a:p>
            <a:r>
              <a:rPr lang="is-IS" smtClean="0"/>
              <a:t>…</a:t>
            </a:r>
            <a:endParaRPr lang="en-US" dirty="0"/>
          </a:p>
        </p:txBody>
      </p:sp>
      <p:sp>
        <p:nvSpPr>
          <p:cNvPr id="178" name="TextBox 177"/>
          <p:cNvSpPr txBox="1"/>
          <p:nvPr/>
        </p:nvSpPr>
        <p:spPr>
          <a:xfrm>
            <a:off x="5039182" y="908972"/>
            <a:ext cx="343364" cy="369332"/>
          </a:xfrm>
          <a:prstGeom prst="rect">
            <a:avLst/>
          </a:prstGeom>
          <a:noFill/>
        </p:spPr>
        <p:txBody>
          <a:bodyPr wrap="none" rtlCol="0">
            <a:spAutoFit/>
          </a:bodyPr>
          <a:lstStyle/>
          <a:p>
            <a:r>
              <a:rPr lang="is-IS" smtClean="0"/>
              <a:t>…</a:t>
            </a:r>
            <a:endParaRPr lang="en-US" dirty="0"/>
          </a:p>
        </p:txBody>
      </p:sp>
      <p:sp>
        <p:nvSpPr>
          <p:cNvPr id="180" name="TextBox 179"/>
          <p:cNvSpPr txBox="1"/>
          <p:nvPr/>
        </p:nvSpPr>
        <p:spPr>
          <a:xfrm>
            <a:off x="5042247" y="1696667"/>
            <a:ext cx="343364" cy="369332"/>
          </a:xfrm>
          <a:prstGeom prst="rect">
            <a:avLst/>
          </a:prstGeom>
          <a:noFill/>
        </p:spPr>
        <p:txBody>
          <a:bodyPr wrap="none" rtlCol="0">
            <a:spAutoFit/>
          </a:bodyPr>
          <a:lstStyle/>
          <a:p>
            <a:r>
              <a:rPr lang="is-IS" smtClean="0"/>
              <a:t>…</a:t>
            </a:r>
            <a:endParaRPr lang="en-US" dirty="0"/>
          </a:p>
        </p:txBody>
      </p:sp>
      <p:sp>
        <p:nvSpPr>
          <p:cNvPr id="181" name="TextBox 180"/>
          <p:cNvSpPr txBox="1"/>
          <p:nvPr/>
        </p:nvSpPr>
        <p:spPr>
          <a:xfrm>
            <a:off x="5033387" y="2463838"/>
            <a:ext cx="343364" cy="369332"/>
          </a:xfrm>
          <a:prstGeom prst="rect">
            <a:avLst/>
          </a:prstGeom>
          <a:noFill/>
        </p:spPr>
        <p:txBody>
          <a:bodyPr wrap="none" rtlCol="0">
            <a:spAutoFit/>
          </a:bodyPr>
          <a:lstStyle/>
          <a:p>
            <a:r>
              <a:rPr lang="is-IS" smtClean="0"/>
              <a:t>…</a:t>
            </a:r>
            <a:endParaRPr lang="en-US" dirty="0"/>
          </a:p>
        </p:txBody>
      </p:sp>
      <p:sp>
        <p:nvSpPr>
          <p:cNvPr id="182" name="TextBox 181"/>
          <p:cNvSpPr txBox="1"/>
          <p:nvPr/>
        </p:nvSpPr>
        <p:spPr>
          <a:xfrm>
            <a:off x="5033387" y="3239211"/>
            <a:ext cx="343364" cy="369332"/>
          </a:xfrm>
          <a:prstGeom prst="rect">
            <a:avLst/>
          </a:prstGeom>
          <a:noFill/>
        </p:spPr>
        <p:txBody>
          <a:bodyPr wrap="none" rtlCol="0">
            <a:spAutoFit/>
          </a:bodyPr>
          <a:lstStyle/>
          <a:p>
            <a:r>
              <a:rPr lang="is-IS" smtClean="0"/>
              <a:t>…</a:t>
            </a:r>
            <a:endParaRPr lang="en-US" dirty="0"/>
          </a:p>
        </p:txBody>
      </p:sp>
      <p:sp>
        <p:nvSpPr>
          <p:cNvPr id="183" name="TextBox 182"/>
          <p:cNvSpPr txBox="1"/>
          <p:nvPr/>
        </p:nvSpPr>
        <p:spPr>
          <a:xfrm>
            <a:off x="5042247" y="4049430"/>
            <a:ext cx="343364" cy="369332"/>
          </a:xfrm>
          <a:prstGeom prst="rect">
            <a:avLst/>
          </a:prstGeom>
          <a:noFill/>
        </p:spPr>
        <p:txBody>
          <a:bodyPr wrap="none" rtlCol="0">
            <a:spAutoFit/>
          </a:bodyPr>
          <a:lstStyle/>
          <a:p>
            <a:r>
              <a:rPr lang="is-IS" smtClean="0"/>
              <a:t>…</a:t>
            </a:r>
            <a:endParaRPr lang="en-US" dirty="0"/>
          </a:p>
        </p:txBody>
      </p:sp>
      <p:sp>
        <p:nvSpPr>
          <p:cNvPr id="184" name="TextBox 183"/>
          <p:cNvSpPr txBox="1"/>
          <p:nvPr/>
        </p:nvSpPr>
        <p:spPr>
          <a:xfrm>
            <a:off x="5043608" y="4866846"/>
            <a:ext cx="343364" cy="369332"/>
          </a:xfrm>
          <a:prstGeom prst="rect">
            <a:avLst/>
          </a:prstGeom>
          <a:noFill/>
        </p:spPr>
        <p:txBody>
          <a:bodyPr wrap="none" rtlCol="0">
            <a:spAutoFit/>
          </a:bodyPr>
          <a:lstStyle/>
          <a:p>
            <a:r>
              <a:rPr lang="is-IS" smtClean="0"/>
              <a:t>…</a:t>
            </a:r>
            <a:endParaRPr lang="en-US" dirty="0"/>
          </a:p>
        </p:txBody>
      </p:sp>
      <p:sp>
        <p:nvSpPr>
          <p:cNvPr id="185" name="TextBox 184"/>
          <p:cNvSpPr txBox="1"/>
          <p:nvPr/>
        </p:nvSpPr>
        <p:spPr>
          <a:xfrm>
            <a:off x="5034748" y="5620018"/>
            <a:ext cx="343364" cy="369332"/>
          </a:xfrm>
          <a:prstGeom prst="rect">
            <a:avLst/>
          </a:prstGeom>
          <a:noFill/>
        </p:spPr>
        <p:txBody>
          <a:bodyPr wrap="none" rtlCol="0">
            <a:spAutoFit/>
          </a:bodyPr>
          <a:lstStyle/>
          <a:p>
            <a:r>
              <a:rPr lang="is-IS" smtClean="0"/>
              <a:t>…</a:t>
            </a:r>
            <a:endParaRPr lang="en-US" dirty="0"/>
          </a:p>
        </p:txBody>
      </p:sp>
      <p:cxnSp>
        <p:nvCxnSpPr>
          <p:cNvPr id="194" name="Straight Arrow Connector 193"/>
          <p:cNvCxnSpPr>
            <a:stCxn id="151" idx="3"/>
            <a:endCxn id="268" idx="1"/>
          </p:cNvCxnSpPr>
          <p:nvPr/>
        </p:nvCxnSpPr>
        <p:spPr>
          <a:xfrm>
            <a:off x="6556859" y="390054"/>
            <a:ext cx="294708" cy="98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52" idx="3"/>
            <a:endCxn id="248" idx="1"/>
          </p:cNvCxnSpPr>
          <p:nvPr/>
        </p:nvCxnSpPr>
        <p:spPr>
          <a:xfrm>
            <a:off x="6556859" y="1124690"/>
            <a:ext cx="291643" cy="11358"/>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57" idx="3"/>
            <a:endCxn id="255" idx="1"/>
          </p:cNvCxnSpPr>
          <p:nvPr/>
        </p:nvCxnSpPr>
        <p:spPr>
          <a:xfrm flipV="1">
            <a:off x="6556859" y="1923545"/>
            <a:ext cx="294708" cy="3171169"/>
          </a:xfrm>
          <a:prstGeom prst="bentConnector3">
            <a:avLst>
              <a:gd name="adj1" fmla="val 3636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54" idx="3"/>
            <a:endCxn id="311" idx="1"/>
          </p:cNvCxnSpPr>
          <p:nvPr/>
        </p:nvCxnSpPr>
        <p:spPr>
          <a:xfrm>
            <a:off x="6556859" y="2683483"/>
            <a:ext cx="287238" cy="521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7496751" y="3342325"/>
            <a:ext cx="1444294" cy="285958"/>
          </a:xfrm>
          <a:prstGeom prst="rect">
            <a:avLst/>
          </a:prstGeom>
          <a:solidFill>
            <a:srgbClr val="7030A0"/>
          </a:solidFill>
          <a:ln w="381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,0,0,</a:t>
            </a:r>
            <a:r>
              <a:rPr lang="is-IS" sz="1400" dirty="0" smtClean="0">
                <a:solidFill>
                  <a:schemeClr val="bg1"/>
                </a:solidFill>
              </a:rPr>
              <a:t>…,</a:t>
            </a:r>
            <a:r>
              <a:rPr lang="en-US" sz="1400" dirty="0">
                <a:solidFill>
                  <a:schemeClr val="bg1"/>
                </a:solidFill>
              </a:rPr>
              <a:t>1</a:t>
            </a:r>
            <a:r>
              <a:rPr lang="en-US" sz="1400" dirty="0" smtClean="0">
                <a:solidFill>
                  <a:schemeClr val="bg1"/>
                </a:solidFill>
              </a:rPr>
              <a:t>,0,0,0</a:t>
            </a:r>
            <a:endParaRPr lang="en-US" sz="1400" dirty="0">
              <a:solidFill>
                <a:schemeClr val="bg1"/>
              </a:solidFill>
            </a:endParaRPr>
          </a:p>
        </p:txBody>
      </p:sp>
      <p:sp>
        <p:nvSpPr>
          <p:cNvPr id="208" name="Rectangle 207"/>
          <p:cNvSpPr/>
          <p:nvPr/>
        </p:nvSpPr>
        <p:spPr>
          <a:xfrm>
            <a:off x="8345016" y="3670638"/>
            <a:ext cx="646331" cy="369332"/>
          </a:xfrm>
          <a:prstGeom prst="rect">
            <a:avLst/>
          </a:prstGeom>
        </p:spPr>
        <p:txBody>
          <a:bodyPr wrap="none">
            <a:spAutoFit/>
          </a:bodyPr>
          <a:lstStyle/>
          <a:p>
            <a:r>
              <a:rPr lang="zh-CN" altLang="en-US" dirty="0" smtClean="0">
                <a:latin typeface="Microsoft JhengHei" charset="-120"/>
                <a:ea typeface="Microsoft JhengHei" charset="-120"/>
                <a:cs typeface="Microsoft JhengHei" charset="-120"/>
              </a:rPr>
              <a:t>譯員</a:t>
            </a:r>
            <a:endParaRPr lang="en-US" dirty="0">
              <a:latin typeface="Microsoft JhengHei" charset="-120"/>
              <a:ea typeface="Microsoft JhengHei" charset="-120"/>
              <a:cs typeface="Microsoft JhengHei" charset="-120"/>
            </a:endParaRPr>
          </a:p>
        </p:txBody>
      </p:sp>
      <p:sp>
        <p:nvSpPr>
          <p:cNvPr id="209" name="Rectangle 208"/>
          <p:cNvSpPr/>
          <p:nvPr/>
        </p:nvSpPr>
        <p:spPr>
          <a:xfrm>
            <a:off x="7496751" y="4120056"/>
            <a:ext cx="1444294" cy="285958"/>
          </a:xfrm>
          <a:prstGeom prst="rect">
            <a:avLst/>
          </a:prstGeom>
          <a:solidFill>
            <a:srgbClr val="FF9300"/>
          </a:solidFill>
          <a:ln>
            <a:solidFill>
              <a:srgbClr val="FF93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0</a:t>
            </a:r>
            <a:r>
              <a:rPr lang="en-US" sz="1400" dirty="0" smtClean="0">
                <a:solidFill>
                  <a:schemeClr val="bg1"/>
                </a:solidFill>
              </a:rPr>
              <a:t>,0,0,</a:t>
            </a:r>
            <a:r>
              <a:rPr lang="is-IS" sz="1400" dirty="0" smtClean="0">
                <a:solidFill>
                  <a:schemeClr val="bg1"/>
                </a:solidFill>
              </a:rPr>
              <a:t>…,</a:t>
            </a:r>
            <a:r>
              <a:rPr lang="en-US" altLang="zh-TW" sz="1400" dirty="0" smtClean="0">
                <a:solidFill>
                  <a:schemeClr val="bg1"/>
                </a:solidFill>
              </a:rPr>
              <a:t>0</a:t>
            </a:r>
            <a:r>
              <a:rPr lang="en-US" sz="1400" dirty="0" smtClean="0">
                <a:solidFill>
                  <a:schemeClr val="bg1"/>
                </a:solidFill>
              </a:rPr>
              <a:t>,</a:t>
            </a:r>
            <a:r>
              <a:rPr lang="en-US" altLang="zh-TW" sz="1400" dirty="0" smtClean="0">
                <a:solidFill>
                  <a:schemeClr val="bg1"/>
                </a:solidFill>
              </a:rPr>
              <a:t>1</a:t>
            </a:r>
            <a:r>
              <a:rPr lang="en-US" sz="1400" dirty="0" smtClean="0">
                <a:solidFill>
                  <a:schemeClr val="bg1"/>
                </a:solidFill>
              </a:rPr>
              <a:t>,0,0</a:t>
            </a:r>
            <a:endParaRPr lang="en-US" sz="1400" dirty="0">
              <a:solidFill>
                <a:schemeClr val="bg1"/>
              </a:solidFill>
            </a:endParaRPr>
          </a:p>
        </p:txBody>
      </p:sp>
      <p:cxnSp>
        <p:nvCxnSpPr>
          <p:cNvPr id="225" name="Straight Arrow Connector 224"/>
          <p:cNvCxnSpPr>
            <a:stCxn id="155" idx="3"/>
            <a:endCxn id="318" idx="1"/>
          </p:cNvCxnSpPr>
          <p:nvPr/>
        </p:nvCxnSpPr>
        <p:spPr>
          <a:xfrm flipV="1">
            <a:off x="6556859" y="3475620"/>
            <a:ext cx="294708" cy="206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6" name="Rectangle 225"/>
          <p:cNvSpPr/>
          <p:nvPr/>
        </p:nvSpPr>
        <p:spPr>
          <a:xfrm>
            <a:off x="8498904" y="4412554"/>
            <a:ext cx="415498" cy="369332"/>
          </a:xfrm>
          <a:prstGeom prst="rect">
            <a:avLst/>
          </a:prstGeom>
        </p:spPr>
        <p:txBody>
          <a:bodyPr wrap="none">
            <a:spAutoFit/>
          </a:bodyPr>
          <a:lstStyle/>
          <a:p>
            <a:r>
              <a:rPr lang="zh-TW" altLang="en-US" dirty="0" smtClean="0">
                <a:latin typeface="Microsoft JhengHei" charset="-120"/>
                <a:ea typeface="Microsoft JhengHei" charset="-120"/>
                <a:cs typeface="Microsoft JhengHei" charset="-120"/>
              </a:rPr>
              <a:t>。</a:t>
            </a:r>
            <a:endParaRPr lang="en-US" dirty="0">
              <a:latin typeface="Microsoft JhengHei" charset="-120"/>
              <a:ea typeface="Microsoft JhengHei" charset="-120"/>
              <a:cs typeface="Microsoft JhengHei" charset="-120"/>
            </a:endParaRPr>
          </a:p>
        </p:txBody>
      </p:sp>
      <p:cxnSp>
        <p:nvCxnSpPr>
          <p:cNvPr id="232" name="Elbow Connector 231"/>
          <p:cNvCxnSpPr>
            <a:stCxn id="158" idx="3"/>
            <a:endCxn id="324" idx="1"/>
          </p:cNvCxnSpPr>
          <p:nvPr/>
        </p:nvCxnSpPr>
        <p:spPr>
          <a:xfrm flipV="1">
            <a:off x="6556859" y="4260381"/>
            <a:ext cx="319591" cy="1629750"/>
          </a:xfrm>
          <a:prstGeom prst="bentConnector3">
            <a:avLst>
              <a:gd name="adj1" fmla="val 53179"/>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endCxn id="268" idx="0"/>
          </p:cNvCxnSpPr>
          <p:nvPr/>
        </p:nvCxnSpPr>
        <p:spPr>
          <a:xfrm>
            <a:off x="7051801" y="35700"/>
            <a:ext cx="7659" cy="213081"/>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8" name="Picture 247"/>
          <p:cNvPicPr>
            <a:picLocks noChangeAspect="1"/>
          </p:cNvPicPr>
          <p:nvPr/>
        </p:nvPicPr>
        <p:blipFill>
          <a:blip r:embed="rId2"/>
          <a:stretch>
            <a:fillRect/>
          </a:stretch>
        </p:blipFill>
        <p:spPr>
          <a:xfrm>
            <a:off x="6848502" y="984931"/>
            <a:ext cx="415785" cy="302234"/>
          </a:xfrm>
          <a:prstGeom prst="rect">
            <a:avLst/>
          </a:prstGeom>
        </p:spPr>
      </p:pic>
      <p:pic>
        <p:nvPicPr>
          <p:cNvPr id="255" name="Picture 254"/>
          <p:cNvPicPr>
            <a:picLocks noChangeAspect="1"/>
          </p:cNvPicPr>
          <p:nvPr/>
        </p:nvPicPr>
        <p:blipFill>
          <a:blip r:embed="rId2"/>
          <a:stretch>
            <a:fillRect/>
          </a:stretch>
        </p:blipFill>
        <p:spPr>
          <a:xfrm>
            <a:off x="6851567" y="1772428"/>
            <a:ext cx="415785" cy="302234"/>
          </a:xfrm>
          <a:prstGeom prst="rect">
            <a:avLst/>
          </a:prstGeom>
        </p:spPr>
      </p:pic>
      <p:cxnSp>
        <p:nvCxnSpPr>
          <p:cNvPr id="265" name="Elbow Connector 264"/>
          <p:cNvCxnSpPr>
            <a:stCxn id="161" idx="2"/>
            <a:endCxn id="248" idx="0"/>
          </p:cNvCxnSpPr>
          <p:nvPr/>
        </p:nvCxnSpPr>
        <p:spPr>
          <a:xfrm rot="5400000">
            <a:off x="7417016" y="183048"/>
            <a:ext cx="441263" cy="1162503"/>
          </a:xfrm>
          <a:prstGeom prst="bentConnector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48" idx="3"/>
            <a:endCxn id="166" idx="1"/>
          </p:cNvCxnSpPr>
          <p:nvPr/>
        </p:nvCxnSpPr>
        <p:spPr>
          <a:xfrm>
            <a:off x="7264287" y="1136048"/>
            <a:ext cx="232652" cy="30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8" name="Picture 267"/>
          <p:cNvPicPr>
            <a:picLocks noChangeAspect="1"/>
          </p:cNvPicPr>
          <p:nvPr/>
        </p:nvPicPr>
        <p:blipFill>
          <a:blip r:embed="rId2"/>
          <a:stretch>
            <a:fillRect/>
          </a:stretch>
        </p:blipFill>
        <p:spPr>
          <a:xfrm>
            <a:off x="6851567" y="248781"/>
            <a:ext cx="415785" cy="302234"/>
          </a:xfrm>
          <a:prstGeom prst="rect">
            <a:avLst/>
          </a:prstGeom>
        </p:spPr>
      </p:pic>
      <p:cxnSp>
        <p:nvCxnSpPr>
          <p:cNvPr id="270" name="Straight Arrow Connector 269"/>
          <p:cNvCxnSpPr>
            <a:stCxn id="268" idx="3"/>
            <a:endCxn id="161" idx="1"/>
          </p:cNvCxnSpPr>
          <p:nvPr/>
        </p:nvCxnSpPr>
        <p:spPr>
          <a:xfrm>
            <a:off x="7267352" y="399898"/>
            <a:ext cx="229399" cy="7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255" idx="3"/>
            <a:endCxn id="167" idx="1"/>
          </p:cNvCxnSpPr>
          <p:nvPr/>
        </p:nvCxnSpPr>
        <p:spPr>
          <a:xfrm>
            <a:off x="7267352" y="1923545"/>
            <a:ext cx="229587" cy="81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166" idx="2"/>
            <a:endCxn id="255" idx="0"/>
          </p:cNvCxnSpPr>
          <p:nvPr/>
        </p:nvCxnSpPr>
        <p:spPr>
          <a:xfrm rot="5400000">
            <a:off x="7392724" y="946066"/>
            <a:ext cx="493098" cy="1159626"/>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11" name="Picture 310"/>
          <p:cNvPicPr>
            <a:picLocks noChangeAspect="1"/>
          </p:cNvPicPr>
          <p:nvPr/>
        </p:nvPicPr>
        <p:blipFill>
          <a:blip r:embed="rId2"/>
          <a:stretch>
            <a:fillRect/>
          </a:stretch>
        </p:blipFill>
        <p:spPr>
          <a:xfrm>
            <a:off x="6844097" y="2537577"/>
            <a:ext cx="415785" cy="302234"/>
          </a:xfrm>
          <a:prstGeom prst="rect">
            <a:avLst/>
          </a:prstGeom>
        </p:spPr>
      </p:pic>
      <p:cxnSp>
        <p:nvCxnSpPr>
          <p:cNvPr id="312" name="Straight Arrow Connector 311"/>
          <p:cNvCxnSpPr>
            <a:stCxn id="311" idx="3"/>
            <a:endCxn id="170" idx="1"/>
          </p:cNvCxnSpPr>
          <p:nvPr/>
        </p:nvCxnSpPr>
        <p:spPr>
          <a:xfrm>
            <a:off x="7259882" y="2688694"/>
            <a:ext cx="237057" cy="734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18" name="Picture 317"/>
          <p:cNvPicPr>
            <a:picLocks noChangeAspect="1"/>
          </p:cNvPicPr>
          <p:nvPr/>
        </p:nvPicPr>
        <p:blipFill>
          <a:blip r:embed="rId2"/>
          <a:stretch>
            <a:fillRect/>
          </a:stretch>
        </p:blipFill>
        <p:spPr>
          <a:xfrm>
            <a:off x="6851567" y="3324503"/>
            <a:ext cx="415785" cy="302234"/>
          </a:xfrm>
          <a:prstGeom prst="rect">
            <a:avLst/>
          </a:prstGeom>
        </p:spPr>
      </p:pic>
      <p:cxnSp>
        <p:nvCxnSpPr>
          <p:cNvPr id="320" name="Straight Arrow Connector 319"/>
          <p:cNvCxnSpPr>
            <a:stCxn id="318" idx="3"/>
            <a:endCxn id="206" idx="1"/>
          </p:cNvCxnSpPr>
          <p:nvPr/>
        </p:nvCxnSpPr>
        <p:spPr>
          <a:xfrm>
            <a:off x="7267352" y="3475620"/>
            <a:ext cx="229399" cy="96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4" name="Picture 323"/>
          <p:cNvPicPr>
            <a:picLocks noChangeAspect="1"/>
          </p:cNvPicPr>
          <p:nvPr/>
        </p:nvPicPr>
        <p:blipFill>
          <a:blip r:embed="rId2"/>
          <a:stretch>
            <a:fillRect/>
          </a:stretch>
        </p:blipFill>
        <p:spPr>
          <a:xfrm>
            <a:off x="6876450" y="4109264"/>
            <a:ext cx="415785" cy="302234"/>
          </a:xfrm>
          <a:prstGeom prst="rect">
            <a:avLst/>
          </a:prstGeom>
        </p:spPr>
      </p:pic>
      <p:cxnSp>
        <p:nvCxnSpPr>
          <p:cNvPr id="326" name="Straight Arrow Connector 325"/>
          <p:cNvCxnSpPr>
            <a:stCxn id="324" idx="3"/>
            <a:endCxn id="209" idx="1"/>
          </p:cNvCxnSpPr>
          <p:nvPr/>
        </p:nvCxnSpPr>
        <p:spPr>
          <a:xfrm>
            <a:off x="7292235" y="4260381"/>
            <a:ext cx="204516" cy="2654"/>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Elbow Connector 335"/>
          <p:cNvCxnSpPr>
            <a:stCxn id="167" idx="2"/>
            <a:endCxn id="311" idx="0"/>
          </p:cNvCxnSpPr>
          <p:nvPr/>
        </p:nvCxnSpPr>
        <p:spPr>
          <a:xfrm rot="5400000">
            <a:off x="7404081" y="1722571"/>
            <a:ext cx="462915" cy="1167096"/>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Elbow Connector 337"/>
          <p:cNvCxnSpPr>
            <a:stCxn id="170" idx="2"/>
            <a:endCxn id="318" idx="0"/>
          </p:cNvCxnSpPr>
          <p:nvPr/>
        </p:nvCxnSpPr>
        <p:spPr>
          <a:xfrm rot="5400000">
            <a:off x="7396532" y="2501948"/>
            <a:ext cx="485483" cy="1159626"/>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339"/>
          <p:cNvCxnSpPr>
            <a:stCxn id="206" idx="2"/>
            <a:endCxn id="324" idx="0"/>
          </p:cNvCxnSpPr>
          <p:nvPr/>
        </p:nvCxnSpPr>
        <p:spPr>
          <a:xfrm rot="5400000">
            <a:off x="7411131" y="3301496"/>
            <a:ext cx="480981" cy="1134555"/>
          </a:xfrm>
          <a:prstGeom prst="bentConnector3">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341" name="Rectangle 340"/>
          <p:cNvSpPr/>
          <p:nvPr/>
        </p:nvSpPr>
        <p:spPr>
          <a:xfrm>
            <a:off x="1701975" y="6212404"/>
            <a:ext cx="1372821" cy="56302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400" dirty="0" smtClean="0">
                <a:solidFill>
                  <a:schemeClr val="tx1"/>
                </a:solidFill>
              </a:rPr>
              <a:t>1. Each</a:t>
            </a:r>
            <a:r>
              <a:rPr lang="zh-TW" altLang="en-US" sz="1400" dirty="0" smtClean="0">
                <a:solidFill>
                  <a:schemeClr val="tx1"/>
                </a:solidFill>
              </a:rPr>
              <a:t> </a:t>
            </a:r>
            <a:r>
              <a:rPr lang="en-US" altLang="zh-TW" sz="1400" dirty="0" smtClean="0">
                <a:solidFill>
                  <a:schemeClr val="tx1"/>
                </a:solidFill>
              </a:rPr>
              <a:t>word</a:t>
            </a:r>
            <a:r>
              <a:rPr lang="zh-TW" altLang="en-US" sz="1400" dirty="0">
                <a:solidFill>
                  <a:schemeClr val="tx1"/>
                </a:solidFill>
              </a:rPr>
              <a:t> </a:t>
            </a:r>
            <a:endParaRPr lang="en-US" altLang="zh-TW" sz="1400" dirty="0" smtClean="0">
              <a:solidFill>
                <a:schemeClr val="tx1"/>
              </a:solidFill>
            </a:endParaRPr>
          </a:p>
          <a:p>
            <a:pPr algn="ctr"/>
            <a:r>
              <a:rPr lang="zh-TW" altLang="en-US" sz="1400" dirty="0" smtClean="0">
                <a:solidFill>
                  <a:schemeClr val="tx1"/>
                </a:solidFill>
                <a:sym typeface="Wingdings"/>
              </a:rPr>
              <a:t></a:t>
            </a:r>
            <a:r>
              <a:rPr lang="en-US" altLang="zh-TW" sz="1400" dirty="0" smtClean="0">
                <a:solidFill>
                  <a:schemeClr val="tx1"/>
                </a:solidFill>
                <a:sym typeface="Wingdings"/>
              </a:rPr>
              <a:t>  a</a:t>
            </a:r>
            <a:r>
              <a:rPr lang="en-US" sz="1400" dirty="0" smtClean="0">
                <a:solidFill>
                  <a:schemeClr val="tx1"/>
                </a:solidFill>
                <a:sym typeface="Wingdings"/>
              </a:rPr>
              <a:t> vector</a:t>
            </a:r>
            <a:endParaRPr lang="en-US" sz="1400" dirty="0">
              <a:solidFill>
                <a:schemeClr val="tx1"/>
              </a:solidFill>
            </a:endParaRPr>
          </a:p>
        </p:txBody>
      </p:sp>
      <p:pic>
        <p:nvPicPr>
          <p:cNvPr id="342" name="Picture 341"/>
          <p:cNvPicPr>
            <a:picLocks noChangeAspect="1"/>
          </p:cNvPicPr>
          <p:nvPr/>
        </p:nvPicPr>
        <p:blipFill>
          <a:blip r:embed="rId2"/>
          <a:stretch>
            <a:fillRect/>
          </a:stretch>
        </p:blipFill>
        <p:spPr>
          <a:xfrm>
            <a:off x="4997175" y="-16360"/>
            <a:ext cx="415785" cy="302234"/>
          </a:xfrm>
          <a:prstGeom prst="rect">
            <a:avLst/>
          </a:prstGeom>
        </p:spPr>
      </p:pic>
      <p:pic>
        <p:nvPicPr>
          <p:cNvPr id="343" name="Picture 342"/>
          <p:cNvPicPr>
            <a:picLocks noChangeAspect="1"/>
          </p:cNvPicPr>
          <p:nvPr/>
        </p:nvPicPr>
        <p:blipFill>
          <a:blip r:embed="rId2"/>
          <a:stretch>
            <a:fillRect/>
          </a:stretch>
        </p:blipFill>
        <p:spPr>
          <a:xfrm>
            <a:off x="4997176" y="621656"/>
            <a:ext cx="415785" cy="302234"/>
          </a:xfrm>
          <a:prstGeom prst="rect">
            <a:avLst/>
          </a:prstGeom>
        </p:spPr>
      </p:pic>
      <p:pic>
        <p:nvPicPr>
          <p:cNvPr id="344" name="Picture 343"/>
          <p:cNvPicPr>
            <a:picLocks noChangeAspect="1"/>
          </p:cNvPicPr>
          <p:nvPr/>
        </p:nvPicPr>
        <p:blipFill>
          <a:blip r:embed="rId2"/>
          <a:stretch>
            <a:fillRect/>
          </a:stretch>
        </p:blipFill>
        <p:spPr>
          <a:xfrm>
            <a:off x="4997176" y="1435775"/>
            <a:ext cx="415785" cy="302234"/>
          </a:xfrm>
          <a:prstGeom prst="rect">
            <a:avLst/>
          </a:prstGeom>
        </p:spPr>
      </p:pic>
      <p:pic>
        <p:nvPicPr>
          <p:cNvPr id="345" name="Picture 344"/>
          <p:cNvPicPr>
            <a:picLocks noChangeAspect="1"/>
          </p:cNvPicPr>
          <p:nvPr/>
        </p:nvPicPr>
        <p:blipFill>
          <a:blip r:embed="rId2"/>
          <a:stretch>
            <a:fillRect/>
          </a:stretch>
        </p:blipFill>
        <p:spPr>
          <a:xfrm>
            <a:off x="4997175" y="2190521"/>
            <a:ext cx="415785" cy="302234"/>
          </a:xfrm>
          <a:prstGeom prst="rect">
            <a:avLst/>
          </a:prstGeom>
        </p:spPr>
      </p:pic>
      <p:pic>
        <p:nvPicPr>
          <p:cNvPr id="346" name="Picture 345"/>
          <p:cNvPicPr>
            <a:picLocks noChangeAspect="1"/>
          </p:cNvPicPr>
          <p:nvPr/>
        </p:nvPicPr>
        <p:blipFill>
          <a:blip r:embed="rId2"/>
          <a:stretch>
            <a:fillRect/>
          </a:stretch>
        </p:blipFill>
        <p:spPr>
          <a:xfrm>
            <a:off x="4974993" y="2974766"/>
            <a:ext cx="415785" cy="302234"/>
          </a:xfrm>
          <a:prstGeom prst="rect">
            <a:avLst/>
          </a:prstGeom>
        </p:spPr>
      </p:pic>
      <p:pic>
        <p:nvPicPr>
          <p:cNvPr id="347" name="Picture 346"/>
          <p:cNvPicPr>
            <a:picLocks noChangeAspect="1"/>
          </p:cNvPicPr>
          <p:nvPr/>
        </p:nvPicPr>
        <p:blipFill>
          <a:blip r:embed="rId2"/>
          <a:stretch>
            <a:fillRect/>
          </a:stretch>
        </p:blipFill>
        <p:spPr>
          <a:xfrm>
            <a:off x="4997175" y="3758547"/>
            <a:ext cx="415785" cy="302234"/>
          </a:xfrm>
          <a:prstGeom prst="rect">
            <a:avLst/>
          </a:prstGeom>
        </p:spPr>
      </p:pic>
      <p:pic>
        <p:nvPicPr>
          <p:cNvPr id="348" name="Picture 347"/>
          <p:cNvPicPr>
            <a:picLocks noChangeAspect="1"/>
          </p:cNvPicPr>
          <p:nvPr/>
        </p:nvPicPr>
        <p:blipFill>
          <a:blip r:embed="rId2"/>
          <a:stretch>
            <a:fillRect/>
          </a:stretch>
        </p:blipFill>
        <p:spPr>
          <a:xfrm>
            <a:off x="5006036" y="4602401"/>
            <a:ext cx="415785" cy="302234"/>
          </a:xfrm>
          <a:prstGeom prst="rect">
            <a:avLst/>
          </a:prstGeom>
        </p:spPr>
      </p:pic>
      <p:pic>
        <p:nvPicPr>
          <p:cNvPr id="349" name="Picture 348"/>
          <p:cNvPicPr>
            <a:picLocks noChangeAspect="1"/>
          </p:cNvPicPr>
          <p:nvPr/>
        </p:nvPicPr>
        <p:blipFill>
          <a:blip r:embed="rId2"/>
          <a:stretch>
            <a:fillRect/>
          </a:stretch>
        </p:blipFill>
        <p:spPr>
          <a:xfrm>
            <a:off x="5008127" y="5396706"/>
            <a:ext cx="415785" cy="302234"/>
          </a:xfrm>
          <a:prstGeom prst="rect">
            <a:avLst/>
          </a:prstGeom>
        </p:spPr>
      </p:pic>
      <p:sp>
        <p:nvSpPr>
          <p:cNvPr id="350" name="Rectangle 349"/>
          <p:cNvSpPr/>
          <p:nvPr/>
        </p:nvSpPr>
        <p:spPr>
          <a:xfrm>
            <a:off x="3776326" y="6212404"/>
            <a:ext cx="1372821" cy="56302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dirty="0" smtClean="0">
                <a:solidFill>
                  <a:schemeClr val="tx1"/>
                </a:solidFill>
              </a:rPr>
              <a:t>2. New vectors that consider the context as well</a:t>
            </a:r>
            <a:endParaRPr lang="en-US" sz="1100" dirty="0">
              <a:solidFill>
                <a:schemeClr val="tx1"/>
              </a:solidFill>
            </a:endParaRPr>
          </a:p>
        </p:txBody>
      </p:sp>
      <p:cxnSp>
        <p:nvCxnSpPr>
          <p:cNvPr id="355" name="Straight Arrow Connector 354"/>
          <p:cNvCxnSpPr/>
          <p:nvPr/>
        </p:nvCxnSpPr>
        <p:spPr>
          <a:xfrm>
            <a:off x="6576666" y="105802"/>
            <a:ext cx="293949" cy="164980"/>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7" name="Rectangle 356"/>
          <p:cNvSpPr/>
          <p:nvPr/>
        </p:nvSpPr>
        <p:spPr>
          <a:xfrm>
            <a:off x="7496751" y="6212404"/>
            <a:ext cx="1444294" cy="56302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rPr>
              <a:t>4. Vectors </a:t>
            </a:r>
            <a:r>
              <a:rPr lang="en-US" sz="1400" dirty="0" smtClean="0">
                <a:solidFill>
                  <a:schemeClr val="tx1"/>
                </a:solidFill>
                <a:sym typeface="Wingdings"/>
              </a:rPr>
              <a:t> Words in TL</a:t>
            </a:r>
            <a:endParaRPr lang="en-US" sz="1400" dirty="0">
              <a:solidFill>
                <a:schemeClr val="tx1"/>
              </a:solidFill>
            </a:endParaRPr>
          </a:p>
        </p:txBody>
      </p:sp>
      <p:cxnSp>
        <p:nvCxnSpPr>
          <p:cNvPr id="373" name="Straight Arrow Connector 372"/>
          <p:cNvCxnSpPr/>
          <p:nvPr/>
        </p:nvCxnSpPr>
        <p:spPr>
          <a:xfrm>
            <a:off x="6568388" y="855014"/>
            <a:ext cx="293949" cy="164980"/>
          </a:xfrm>
          <a:prstGeom prst="straightConnector1">
            <a:avLst/>
          </a:prstGeom>
          <a:ln w="12700">
            <a:solidFill>
              <a:schemeClr val="accent3">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p:nvPr/>
        </p:nvCxnSpPr>
        <p:spPr>
          <a:xfrm>
            <a:off x="6553503" y="1642006"/>
            <a:ext cx="293949" cy="16498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p:nvPr/>
        </p:nvCxnSpPr>
        <p:spPr>
          <a:xfrm>
            <a:off x="6567645" y="2418814"/>
            <a:ext cx="293949" cy="164980"/>
          </a:xfrm>
          <a:prstGeom prst="straightConnector1">
            <a:avLst/>
          </a:prstGeom>
          <a:ln w="127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a:off x="6557618" y="3176145"/>
            <a:ext cx="293949" cy="164980"/>
          </a:xfrm>
          <a:prstGeom prst="straightConnector1">
            <a:avLst/>
          </a:prstGeom>
          <a:ln w="127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p:nvPr/>
        </p:nvCxnSpPr>
        <p:spPr>
          <a:xfrm>
            <a:off x="6567645" y="3974184"/>
            <a:ext cx="293949" cy="164980"/>
          </a:xfrm>
          <a:prstGeom prst="straightConnector1">
            <a:avLst/>
          </a:prstGeom>
          <a:ln w="12700">
            <a:solidFill>
              <a:srgbClr val="FF9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8" name="Rounded Rectangle 377"/>
          <p:cNvSpPr/>
          <p:nvPr/>
        </p:nvSpPr>
        <p:spPr>
          <a:xfrm>
            <a:off x="7051989" y="4733102"/>
            <a:ext cx="1939358" cy="1310643"/>
          </a:xfrm>
          <a:prstGeom prst="roundRect">
            <a:avLst>
              <a:gd name="adj" fmla="val 736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9" name="Picture 378"/>
          <p:cNvPicPr>
            <a:picLocks noChangeAspect="1"/>
          </p:cNvPicPr>
          <p:nvPr/>
        </p:nvPicPr>
        <p:blipFill>
          <a:blip r:embed="rId2"/>
          <a:stretch>
            <a:fillRect/>
          </a:stretch>
        </p:blipFill>
        <p:spPr>
          <a:xfrm>
            <a:off x="7183182" y="4793133"/>
            <a:ext cx="565895" cy="411349"/>
          </a:xfrm>
          <a:prstGeom prst="rect">
            <a:avLst/>
          </a:prstGeom>
        </p:spPr>
      </p:pic>
      <p:cxnSp>
        <p:nvCxnSpPr>
          <p:cNvPr id="380" name="Straight Arrow Connector 379"/>
          <p:cNvCxnSpPr/>
          <p:nvPr/>
        </p:nvCxnSpPr>
        <p:spPr>
          <a:xfrm>
            <a:off x="7183182" y="5802118"/>
            <a:ext cx="504926" cy="1"/>
          </a:xfrm>
          <a:prstGeom prst="straightConnector1">
            <a:avLst/>
          </a:prstGeom>
          <a:ln w="12700">
            <a:solidFill>
              <a:schemeClr val="accent3">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5" name="TextBox 384"/>
          <p:cNvSpPr txBox="1"/>
          <p:nvPr/>
        </p:nvSpPr>
        <p:spPr>
          <a:xfrm>
            <a:off x="7755508" y="4780830"/>
            <a:ext cx="1189422" cy="461665"/>
          </a:xfrm>
          <a:prstGeom prst="rect">
            <a:avLst/>
          </a:prstGeom>
          <a:noFill/>
        </p:spPr>
        <p:txBody>
          <a:bodyPr wrap="square" rtlCol="0">
            <a:spAutoFit/>
          </a:bodyPr>
          <a:lstStyle/>
          <a:p>
            <a:r>
              <a:rPr lang="en-US" sz="1200" dirty="0" smtClean="0"/>
              <a:t>Artificial </a:t>
            </a:r>
            <a:r>
              <a:rPr lang="en-US" sz="1200" smtClean="0"/>
              <a:t>Neural Network</a:t>
            </a:r>
          </a:p>
        </p:txBody>
      </p:sp>
      <p:sp>
        <p:nvSpPr>
          <p:cNvPr id="386" name="TextBox 385"/>
          <p:cNvSpPr txBox="1"/>
          <p:nvPr/>
        </p:nvSpPr>
        <p:spPr>
          <a:xfrm>
            <a:off x="7751623" y="5568256"/>
            <a:ext cx="1189422" cy="461665"/>
          </a:xfrm>
          <a:prstGeom prst="rect">
            <a:avLst/>
          </a:prstGeom>
          <a:noFill/>
        </p:spPr>
        <p:txBody>
          <a:bodyPr wrap="square" rtlCol="0">
            <a:spAutoFit/>
          </a:bodyPr>
          <a:lstStyle/>
          <a:p>
            <a:r>
              <a:rPr lang="en-US" sz="1200" dirty="0" smtClean="0"/>
              <a:t>Input </a:t>
            </a:r>
            <a:r>
              <a:rPr lang="en-US" sz="1200" smtClean="0"/>
              <a:t>from other sources</a:t>
            </a:r>
            <a:endParaRPr lang="en-US" sz="1200" dirty="0" smtClean="0"/>
          </a:p>
        </p:txBody>
      </p:sp>
      <p:cxnSp>
        <p:nvCxnSpPr>
          <p:cNvPr id="387" name="Straight Arrow Connector 386"/>
          <p:cNvCxnSpPr/>
          <p:nvPr/>
        </p:nvCxnSpPr>
        <p:spPr>
          <a:xfrm>
            <a:off x="7183182" y="5423824"/>
            <a:ext cx="50492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8" name="TextBox 387"/>
          <p:cNvSpPr txBox="1"/>
          <p:nvPr/>
        </p:nvSpPr>
        <p:spPr>
          <a:xfrm>
            <a:off x="7755508" y="5285325"/>
            <a:ext cx="1189422" cy="276999"/>
          </a:xfrm>
          <a:prstGeom prst="rect">
            <a:avLst/>
          </a:prstGeom>
          <a:noFill/>
        </p:spPr>
        <p:txBody>
          <a:bodyPr wrap="square" rtlCol="0">
            <a:spAutoFit/>
          </a:bodyPr>
          <a:lstStyle/>
          <a:p>
            <a:r>
              <a:rPr lang="en-US" sz="1200" dirty="0" smtClean="0"/>
              <a:t>Major Input </a:t>
            </a:r>
          </a:p>
        </p:txBody>
      </p:sp>
      <p:sp>
        <p:nvSpPr>
          <p:cNvPr id="391" name="Rectangular Callout 390"/>
          <p:cNvSpPr/>
          <p:nvPr/>
        </p:nvSpPr>
        <p:spPr>
          <a:xfrm>
            <a:off x="2027872" y="581472"/>
            <a:ext cx="740675" cy="319751"/>
          </a:xfrm>
          <a:prstGeom prst="wedgeRectCallout">
            <a:avLst>
              <a:gd name="adj1" fmla="val -30993"/>
              <a:gd name="adj2" fmla="val -7347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000" dirty="0" smtClean="0"/>
              <a:t>e.g., POS, meaning</a:t>
            </a:r>
            <a:endParaRPr lang="en-US" sz="1000" dirty="0"/>
          </a:p>
        </p:txBody>
      </p:sp>
    </p:spTree>
    <p:extLst>
      <p:ext uri="{BB962C8B-B14F-4D97-AF65-F5344CB8AC3E}">
        <p14:creationId xmlns:p14="http://schemas.microsoft.com/office/powerpoint/2010/main" val="135621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12"/>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3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7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1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2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0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0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4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7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32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2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2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5" grpId="0"/>
      <p:bldP spid="166" grpId="0" animBg="1"/>
      <p:bldP spid="167" grpId="0" animBg="1"/>
      <p:bldP spid="168" grpId="0"/>
      <p:bldP spid="169" grpId="0"/>
      <p:bldP spid="170" grpId="0" animBg="1"/>
      <p:bldP spid="170" grpId="1" animBg="1"/>
      <p:bldP spid="171" grpId="0"/>
      <p:bldP spid="206" grpId="0" animBg="1"/>
      <p:bldP spid="208" grpId="0"/>
      <p:bldP spid="209" grpId="0" animBg="1"/>
      <p:bldP spid="226" grpId="0"/>
      <p:bldP spid="35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9688" y="2601299"/>
            <a:ext cx="6285695" cy="1569660"/>
          </a:xfrm>
          <a:prstGeom prst="rect">
            <a:avLst/>
          </a:prstGeom>
        </p:spPr>
        <p:txBody>
          <a:bodyPr wrap="none">
            <a:spAutoFit/>
          </a:bodyPr>
          <a:lstStyle/>
          <a:p>
            <a:r>
              <a:rPr lang="zh-CN" altLang="en-US" sz="4800" dirty="0" smtClean="0">
                <a:ea typeface="Microsoft JhengHei UI" panose="020B0604030504040204" pitchFamily="34" charset="-120"/>
              </a:rPr>
              <a:t>除了機器翻譯之外，</a:t>
            </a:r>
            <a:endParaRPr lang="en-US" altLang="zh-CN" sz="4800" dirty="0" smtClean="0">
              <a:ea typeface="Microsoft JhengHei UI" panose="020B0604030504040204" pitchFamily="34" charset="-120"/>
            </a:endParaRPr>
          </a:p>
          <a:p>
            <a:r>
              <a:rPr lang="zh-CN" altLang="en-US" sz="4800" dirty="0" smtClean="0">
                <a:ea typeface="Microsoft JhengHei UI" panose="020B0604030504040204" pitchFamily="34" charset="-120"/>
              </a:rPr>
              <a:t>還有其他</a:t>
            </a:r>
            <a:r>
              <a:rPr lang="en-US" altLang="zh-CN" sz="4800" dirty="0" smtClean="0">
                <a:ea typeface="Microsoft JhengHei UI" panose="020B0604030504040204" pitchFamily="34" charset="-120"/>
              </a:rPr>
              <a:t>NLP</a:t>
            </a:r>
            <a:r>
              <a:rPr lang="zh-CN" altLang="en-US" sz="4800" dirty="0" smtClean="0">
                <a:ea typeface="Microsoft JhengHei UI" panose="020B0604030504040204" pitchFamily="34" charset="-120"/>
              </a:rPr>
              <a:t>應用嗎？</a:t>
            </a:r>
            <a:endParaRPr lang="zh-HK" altLang="en-US" sz="4800" dirty="0">
              <a:ea typeface="Microsoft JhengHei UI" panose="020B0604030504040204" pitchFamily="34" charset="-120"/>
            </a:endParaRPr>
          </a:p>
        </p:txBody>
      </p:sp>
    </p:spTree>
    <p:extLst>
      <p:ext uri="{BB962C8B-B14F-4D97-AF65-F5344CB8AC3E}">
        <p14:creationId xmlns:p14="http://schemas.microsoft.com/office/powerpoint/2010/main" val="3205466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pPr algn="just"/>
            <a:r>
              <a:rPr lang="zh-CN" altLang="en-US" dirty="0" smtClean="0">
                <a:latin typeface="Microsoft JhengHei UI" panose="020B0604030504040204" pitchFamily="34" charset="-120"/>
                <a:ea typeface="Microsoft JhengHei UI" panose="020B0604030504040204" pitchFamily="34" charset="-120"/>
              </a:rPr>
              <a:t>重要概念</a:t>
            </a:r>
            <a:endParaRPr lang="en-US" altLang="zh-HK"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74750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1783994" y="1541621"/>
            <a:ext cx="1285975" cy="13498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ea typeface="Microsoft JhengHei UI" panose="020B0604030504040204" pitchFamily="34" charset="-120"/>
              </a:rPr>
              <a:t>數字</a:t>
            </a:r>
            <a:endParaRPr lang="en-US" sz="2800" dirty="0">
              <a:ea typeface="Microsoft JhengHei UI" panose="020B0604030504040204" pitchFamily="34" charset="-120"/>
            </a:endParaRPr>
          </a:p>
        </p:txBody>
      </p:sp>
      <p:sp>
        <p:nvSpPr>
          <p:cNvPr id="8" name="Rectangle 7"/>
          <p:cNvSpPr/>
          <p:nvPr/>
        </p:nvSpPr>
        <p:spPr>
          <a:xfrm>
            <a:off x="3761646" y="1515606"/>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ea typeface="Microsoft JhengHei UI" panose="020B0604030504040204" pitchFamily="34" charset="-120"/>
              </a:rPr>
              <a:t>（更有意義的）數字</a:t>
            </a:r>
            <a:endParaRPr lang="en-US" sz="2000" dirty="0">
              <a:solidFill>
                <a:srgbClr val="FFFF00"/>
              </a:solidFill>
              <a:ea typeface="Microsoft JhengHei UI" panose="020B0604030504040204" pitchFamily="34" charset="-120"/>
            </a:endParaRPr>
          </a:p>
        </p:txBody>
      </p:sp>
      <p:sp>
        <p:nvSpPr>
          <p:cNvPr id="53" name="Right Arrow 52"/>
          <p:cNvSpPr/>
          <p:nvPr/>
        </p:nvSpPr>
        <p:spPr>
          <a:xfrm>
            <a:off x="3233380" y="1768990"/>
            <a:ext cx="430890"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ea typeface="Microsoft JhengHei UI" panose="020B0604030504040204" pitchFamily="34" charset="-120"/>
            </a:endParaRPr>
          </a:p>
        </p:txBody>
      </p:sp>
      <p:sp>
        <p:nvSpPr>
          <p:cNvPr id="14" name="Right Arrow 52"/>
          <p:cNvSpPr/>
          <p:nvPr/>
        </p:nvSpPr>
        <p:spPr>
          <a:xfrm>
            <a:off x="6764055" y="1002516"/>
            <a:ext cx="488515"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ea typeface="Microsoft JhengHei UI" panose="020B0604030504040204" pitchFamily="34" charset="-120"/>
            </a:endParaRPr>
          </a:p>
        </p:txBody>
      </p:sp>
      <p:sp>
        <p:nvSpPr>
          <p:cNvPr id="15" name="Rectangle 50"/>
          <p:cNvSpPr/>
          <p:nvPr/>
        </p:nvSpPr>
        <p:spPr>
          <a:xfrm>
            <a:off x="7349948" y="937812"/>
            <a:ext cx="1285975" cy="71198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smtClean="0">
                <a:ea typeface="Microsoft JhengHei UI" panose="020B0604030504040204" pitchFamily="34" charset="-120"/>
              </a:rPr>
              <a:t>分類</a:t>
            </a:r>
            <a:endParaRPr lang="en-US" sz="2800" dirty="0">
              <a:ea typeface="Microsoft JhengHei UI" panose="020B0604030504040204" pitchFamily="34" charset="-120"/>
            </a:endParaRPr>
          </a:p>
        </p:txBody>
      </p:sp>
      <p:sp>
        <p:nvSpPr>
          <p:cNvPr id="16" name="Rectangle 50"/>
          <p:cNvSpPr/>
          <p:nvPr/>
        </p:nvSpPr>
        <p:spPr>
          <a:xfrm>
            <a:off x="7349947" y="1845798"/>
            <a:ext cx="1285975" cy="74147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smtClean="0">
                <a:ea typeface="Microsoft JhengHei UI" panose="020B0604030504040204" pitchFamily="34" charset="-120"/>
              </a:rPr>
              <a:t>預測</a:t>
            </a:r>
            <a:endParaRPr lang="en-US" sz="2800" dirty="0">
              <a:ea typeface="Microsoft JhengHei UI" panose="020B0604030504040204" pitchFamily="34" charset="-120"/>
            </a:endParaRPr>
          </a:p>
        </p:txBody>
      </p:sp>
      <p:sp>
        <p:nvSpPr>
          <p:cNvPr id="17" name="Right Arrow 52"/>
          <p:cNvSpPr/>
          <p:nvPr/>
        </p:nvSpPr>
        <p:spPr>
          <a:xfrm>
            <a:off x="6764055" y="1868817"/>
            <a:ext cx="488515"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ea typeface="Microsoft JhengHei UI" panose="020B0604030504040204" pitchFamily="34" charset="-120"/>
            </a:endParaRPr>
          </a:p>
        </p:txBody>
      </p:sp>
      <p:sp>
        <p:nvSpPr>
          <p:cNvPr id="18" name="Rectangle 50"/>
          <p:cNvSpPr/>
          <p:nvPr/>
        </p:nvSpPr>
        <p:spPr>
          <a:xfrm>
            <a:off x="7349949" y="2735118"/>
            <a:ext cx="1683179" cy="74144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smtClean="0">
                <a:ea typeface="Microsoft JhengHei UI" panose="020B0604030504040204" pitchFamily="34" charset="-120"/>
              </a:rPr>
              <a:t>生成序列</a:t>
            </a:r>
            <a:endParaRPr lang="en-US" sz="2800" dirty="0">
              <a:ea typeface="Microsoft JhengHei UI" panose="020B0604030504040204" pitchFamily="34" charset="-120"/>
            </a:endParaRPr>
          </a:p>
        </p:txBody>
      </p:sp>
      <p:sp>
        <p:nvSpPr>
          <p:cNvPr id="19" name="Right Arrow 52"/>
          <p:cNvSpPr/>
          <p:nvPr/>
        </p:nvSpPr>
        <p:spPr>
          <a:xfrm>
            <a:off x="6764055" y="2722985"/>
            <a:ext cx="488515"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ea typeface="Microsoft JhengHei UI" panose="020B0604030504040204" pitchFamily="34" charset="-120"/>
            </a:endParaRPr>
          </a:p>
        </p:txBody>
      </p:sp>
      <p:sp>
        <p:nvSpPr>
          <p:cNvPr id="20" name="Rectangle 50"/>
          <p:cNvSpPr/>
          <p:nvPr/>
        </p:nvSpPr>
        <p:spPr>
          <a:xfrm>
            <a:off x="141929" y="1819796"/>
            <a:ext cx="964504" cy="74144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dirty="0">
                <a:ea typeface="Microsoft JhengHei UI" panose="020B0604030504040204" pitchFamily="34" charset="-120"/>
              </a:rPr>
              <a:t>文</a:t>
            </a:r>
            <a:r>
              <a:rPr lang="zh-CN" altLang="en-US" sz="2800" dirty="0" smtClean="0">
                <a:ea typeface="Microsoft JhengHei UI" panose="020B0604030504040204" pitchFamily="34" charset="-120"/>
              </a:rPr>
              <a:t>本</a:t>
            </a:r>
            <a:endParaRPr lang="en-US" sz="2800" dirty="0">
              <a:ea typeface="Microsoft JhengHei UI" panose="020B0604030504040204" pitchFamily="34" charset="-120"/>
            </a:endParaRPr>
          </a:p>
        </p:txBody>
      </p:sp>
      <p:sp>
        <p:nvSpPr>
          <p:cNvPr id="21" name="Right Arrow 52"/>
          <p:cNvSpPr/>
          <p:nvPr/>
        </p:nvSpPr>
        <p:spPr>
          <a:xfrm>
            <a:off x="1212522" y="1780484"/>
            <a:ext cx="465383"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ea typeface="Microsoft JhengHei UI" panose="020B0604030504040204" pitchFamily="34" charset="-120"/>
            </a:endParaRPr>
          </a:p>
        </p:txBody>
      </p:sp>
      <p:sp>
        <p:nvSpPr>
          <p:cNvPr id="22" name="Rectangle 1"/>
          <p:cNvSpPr/>
          <p:nvPr/>
        </p:nvSpPr>
        <p:spPr>
          <a:xfrm>
            <a:off x="4463376" y="4526768"/>
            <a:ext cx="1976830" cy="13381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800" dirty="0" smtClean="0">
                <a:latin typeface="Microsoft JhengHei UI" panose="020B0604030504040204" pitchFamily="34" charset="-120"/>
                <a:ea typeface="Microsoft JhengHei UI" panose="020B0604030504040204" pitchFamily="34" charset="-120"/>
              </a:rPr>
              <a:t>聊天機器人</a:t>
            </a:r>
            <a:endParaRPr lang="en-US" dirty="0" smtClean="0">
              <a:latin typeface="Microsoft JhengHei UI" panose="020B0604030504040204" pitchFamily="34" charset="-120"/>
              <a:ea typeface="Microsoft JhengHei UI" panose="020B0604030504040204" pitchFamily="34" charset="-120"/>
            </a:endParaRPr>
          </a:p>
        </p:txBody>
      </p:sp>
      <p:sp>
        <p:nvSpPr>
          <p:cNvPr id="24" name="Rectangle 5"/>
          <p:cNvSpPr/>
          <p:nvPr/>
        </p:nvSpPr>
        <p:spPr>
          <a:xfrm>
            <a:off x="6591932" y="4526768"/>
            <a:ext cx="1976830" cy="13381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smtClean="0">
                <a:latin typeface="Microsoft JhengHei UI" panose="020B0604030504040204" pitchFamily="34" charset="-120"/>
                <a:ea typeface="Microsoft JhengHei UI" panose="020B0604030504040204" pitchFamily="34" charset="-120"/>
              </a:rPr>
              <a:t>寫作批改</a:t>
            </a:r>
            <a:endParaRPr lang="en-US" dirty="0" smtClean="0">
              <a:latin typeface="Microsoft JhengHei UI" panose="020B0604030504040204" pitchFamily="34" charset="-120"/>
              <a:ea typeface="Microsoft JhengHei UI" panose="020B0604030504040204" pitchFamily="34" charset="-120"/>
            </a:endParaRPr>
          </a:p>
        </p:txBody>
      </p:sp>
      <p:sp>
        <p:nvSpPr>
          <p:cNvPr id="25" name="Rectangle 8"/>
          <p:cNvSpPr/>
          <p:nvPr/>
        </p:nvSpPr>
        <p:spPr>
          <a:xfrm>
            <a:off x="754412" y="4526768"/>
            <a:ext cx="1734722" cy="13381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smtClean="0">
                <a:latin typeface="Microsoft JhengHei UI" panose="020B0604030504040204" pitchFamily="34" charset="-120"/>
                <a:ea typeface="Microsoft JhengHei UI" panose="020B0604030504040204" pitchFamily="34" charset="-120"/>
              </a:rPr>
              <a:t>情感分析</a:t>
            </a:r>
            <a:endParaRPr lang="en-US" sz="1600" dirty="0" smtClean="0">
              <a:latin typeface="Microsoft JhengHei UI" panose="020B0604030504040204" pitchFamily="34" charset="-120"/>
              <a:ea typeface="Microsoft JhengHei UI" panose="020B0604030504040204" pitchFamily="34" charset="-120"/>
            </a:endParaRPr>
          </a:p>
        </p:txBody>
      </p:sp>
      <p:sp>
        <p:nvSpPr>
          <p:cNvPr id="26" name="Rectangle 9"/>
          <p:cNvSpPr/>
          <p:nvPr/>
        </p:nvSpPr>
        <p:spPr>
          <a:xfrm>
            <a:off x="2640860" y="4526768"/>
            <a:ext cx="1670790" cy="133814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dirty="0" smtClean="0">
                <a:latin typeface="Microsoft JhengHei UI" panose="020B0604030504040204" pitchFamily="34" charset="-120"/>
                <a:ea typeface="Microsoft JhengHei UI" panose="020B0604030504040204" pitchFamily="34" charset="-120"/>
              </a:rPr>
              <a:t>自動摘要</a:t>
            </a:r>
            <a:endParaRPr lang="en-US" sz="2800" dirty="0" smtClean="0">
              <a:latin typeface="Microsoft JhengHei UI" panose="020B0604030504040204" pitchFamily="34" charset="-120"/>
              <a:ea typeface="Microsoft JhengHei UI" panose="020B0604030504040204" pitchFamily="34" charset="-120"/>
            </a:endParaRPr>
          </a:p>
        </p:txBody>
      </p:sp>
      <p:pic>
        <p:nvPicPr>
          <p:cNvPr id="27" name="Picture 2"/>
          <p:cNvPicPr>
            <a:picLocks noChangeAspect="1"/>
          </p:cNvPicPr>
          <p:nvPr/>
        </p:nvPicPr>
        <p:blipFill>
          <a:blip r:embed="rId2"/>
          <a:stretch>
            <a:fillRect/>
          </a:stretch>
        </p:blipFill>
        <p:spPr>
          <a:xfrm>
            <a:off x="2977707" y="651659"/>
            <a:ext cx="851398" cy="690187"/>
          </a:xfrm>
          <a:prstGeom prst="rect">
            <a:avLst/>
          </a:prstGeom>
        </p:spPr>
      </p:pic>
      <p:pic>
        <p:nvPicPr>
          <p:cNvPr id="23" name="Picture 2"/>
          <p:cNvPicPr>
            <a:picLocks noChangeAspect="1"/>
          </p:cNvPicPr>
          <p:nvPr/>
        </p:nvPicPr>
        <p:blipFill>
          <a:blip r:embed="rId2"/>
          <a:stretch>
            <a:fillRect/>
          </a:stretch>
        </p:blipFill>
        <p:spPr>
          <a:xfrm>
            <a:off x="1019514" y="657422"/>
            <a:ext cx="851398" cy="690187"/>
          </a:xfrm>
          <a:prstGeom prst="rect">
            <a:avLst/>
          </a:prstGeom>
        </p:spPr>
      </p:pic>
    </p:spTree>
    <p:extLst>
      <p:ext uri="{BB962C8B-B14F-4D97-AF65-F5344CB8AC3E}">
        <p14:creationId xmlns:p14="http://schemas.microsoft.com/office/powerpoint/2010/main" val="4296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 grpId="0" animBg="1"/>
      <p:bldP spid="5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pPr algn="just"/>
            <a:r>
              <a:rPr lang="zh-CN" altLang="en-US" dirty="0" smtClean="0">
                <a:latin typeface="Microsoft JhengHei UI" panose="020B0604030504040204" pitchFamily="34" charset="-120"/>
                <a:ea typeface="Microsoft JhengHei UI" panose="020B0604030504040204" pitchFamily="34" charset="-120"/>
              </a:rPr>
              <a:t>實作</a:t>
            </a:r>
            <a:endParaRPr lang="en-US" altLang="zh-HK"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539506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atin typeface="Microsoft JhengHei UI" panose="020B0604030504040204" pitchFamily="34" charset="-120"/>
                <a:ea typeface="Microsoft JhengHei UI" panose="020B0604030504040204" pitchFamily="34" charset="-120"/>
              </a:rPr>
              <a:t>工具</a:t>
            </a:r>
            <a:endParaRPr lang="en-US" dirty="0">
              <a:latin typeface="Microsoft JhengHei UI" panose="020B0604030504040204" pitchFamily="34" charset="-120"/>
              <a:ea typeface="Microsoft JhengHei UI" panose="020B0604030504040204" pitchFamily="34" charset="-120"/>
            </a:endParaRPr>
          </a:p>
        </p:txBody>
      </p:sp>
      <p:sp>
        <p:nvSpPr>
          <p:cNvPr id="3" name="Content Placeholder 2"/>
          <p:cNvSpPr>
            <a:spLocks noGrp="1"/>
          </p:cNvSpPr>
          <p:nvPr>
            <p:ph idx="1"/>
          </p:nvPr>
        </p:nvSpPr>
        <p:spPr/>
        <p:txBody>
          <a:bodyPr/>
          <a:lstStyle/>
          <a:p>
            <a:r>
              <a:rPr lang="zh-CN" altLang="en-US" b="1" dirty="0" smtClean="0">
                <a:solidFill>
                  <a:schemeClr val="accent1">
                    <a:lumMod val="75000"/>
                  </a:schemeClr>
                </a:solidFill>
                <a:ea typeface="Microsoft JhengHei UI" panose="020B0604030504040204" pitchFamily="34" charset="-120"/>
              </a:rPr>
              <a:t>程式語言</a:t>
            </a:r>
            <a:r>
              <a:rPr lang="zh-CN" altLang="en-US" dirty="0">
                <a:ea typeface="Microsoft JhengHei UI" panose="020B0604030504040204" pitchFamily="34" charset="-120"/>
              </a:rPr>
              <a:t>：</a:t>
            </a:r>
            <a:r>
              <a:rPr lang="en-US" altLang="zh-HK" dirty="0" smtClean="0">
                <a:ea typeface="Microsoft JhengHei UI" panose="020B0604030504040204" pitchFamily="34" charset="-120"/>
              </a:rPr>
              <a:t>Python</a:t>
            </a:r>
            <a:endParaRPr lang="en-US" altLang="zh-HK" dirty="0">
              <a:ea typeface="Microsoft JhengHei UI" panose="020B0604030504040204" pitchFamily="34" charset="-120"/>
            </a:endParaRPr>
          </a:p>
          <a:p>
            <a:r>
              <a:rPr lang="zh-CN" altLang="en-US" b="1" dirty="0" smtClean="0">
                <a:solidFill>
                  <a:srgbClr val="00B0F0"/>
                </a:solidFill>
                <a:ea typeface="Microsoft JhengHei UI" panose="020B0604030504040204" pitchFamily="34" charset="-120"/>
              </a:rPr>
              <a:t>編程平台</a:t>
            </a:r>
            <a:r>
              <a:rPr lang="zh-CN" altLang="en-US" dirty="0">
                <a:ea typeface="Microsoft JhengHei UI" panose="020B0604030504040204" pitchFamily="34" charset="-120"/>
              </a:rPr>
              <a:t>：</a:t>
            </a:r>
            <a:r>
              <a:rPr lang="en-US" altLang="zh-HK" dirty="0" smtClean="0">
                <a:ea typeface="Microsoft JhengHei UI" panose="020B0604030504040204" pitchFamily="34" charset="-120"/>
              </a:rPr>
              <a:t>Google </a:t>
            </a:r>
            <a:r>
              <a:rPr lang="en-US" altLang="zh-HK" dirty="0" err="1" smtClean="0">
                <a:ea typeface="Microsoft JhengHei UI" panose="020B0604030504040204" pitchFamily="34" charset="-120"/>
              </a:rPr>
              <a:t>Colab</a:t>
            </a:r>
            <a:endParaRPr lang="en-US" altLang="zh-HK" dirty="0" smtClean="0">
              <a:ea typeface="Microsoft JhengHei UI" panose="020B0604030504040204" pitchFamily="34" charset="-120"/>
            </a:endParaRPr>
          </a:p>
          <a:p>
            <a:r>
              <a:rPr lang="zh-CN" altLang="en-US" b="1" dirty="0">
                <a:solidFill>
                  <a:schemeClr val="accent4">
                    <a:lumMod val="75000"/>
                  </a:schemeClr>
                </a:solidFill>
                <a:ea typeface="Microsoft JhengHei UI" panose="020B0604030504040204" pitchFamily="34" charset="-120"/>
              </a:rPr>
              <a:t>支援</a:t>
            </a:r>
            <a:r>
              <a:rPr lang="zh-CN" altLang="en-US" b="1" dirty="0" smtClean="0">
                <a:solidFill>
                  <a:schemeClr val="accent4">
                    <a:lumMod val="75000"/>
                  </a:schemeClr>
                </a:solidFill>
                <a:ea typeface="Microsoft JhengHei UI" panose="020B0604030504040204" pitchFamily="34" charset="-120"/>
              </a:rPr>
              <a:t>工具</a:t>
            </a:r>
            <a:r>
              <a:rPr lang="zh-CN" altLang="en-US" dirty="0">
                <a:ea typeface="Microsoft JhengHei UI" panose="020B0604030504040204" pitchFamily="34" charset="-120"/>
              </a:rPr>
              <a:t>：</a:t>
            </a:r>
            <a:r>
              <a:rPr lang="en-US" altLang="zh-HK" dirty="0" err="1" smtClean="0">
                <a:ea typeface="Microsoft JhengHei UI" panose="020B0604030504040204" pitchFamily="34" charset="-120"/>
              </a:rPr>
              <a:t>Tensorflow</a:t>
            </a:r>
            <a:r>
              <a:rPr lang="zh-CN" altLang="en-US" dirty="0">
                <a:ea typeface="Microsoft JhengHei UI" panose="020B0604030504040204" pitchFamily="34" charset="-120"/>
              </a:rPr>
              <a:t>，</a:t>
            </a:r>
            <a:r>
              <a:rPr lang="zh-CN" altLang="en-US" dirty="0" smtClean="0">
                <a:ea typeface="Microsoft JhengHei UI" panose="020B0604030504040204" pitchFamily="34" charset="-120"/>
              </a:rPr>
              <a:t>還有一個預先寫好的模組</a:t>
            </a:r>
            <a:endParaRPr lang="en-US" altLang="zh-HK" dirty="0" smtClean="0">
              <a:ea typeface="Microsoft JhengHei UI" panose="020B0604030504040204" pitchFamily="34" charset="-120"/>
            </a:endParaRPr>
          </a:p>
        </p:txBody>
      </p:sp>
    </p:spTree>
    <p:extLst>
      <p:ext uri="{BB962C8B-B14F-4D97-AF65-F5344CB8AC3E}">
        <p14:creationId xmlns:p14="http://schemas.microsoft.com/office/powerpoint/2010/main" val="75513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6641" y="3016797"/>
            <a:ext cx="6955750" cy="830997"/>
          </a:xfrm>
          <a:prstGeom prst="rect">
            <a:avLst/>
          </a:prstGeom>
        </p:spPr>
        <p:txBody>
          <a:bodyPr wrap="none">
            <a:spAutoFit/>
          </a:bodyPr>
          <a:lstStyle/>
          <a:p>
            <a:r>
              <a:rPr lang="zh-CN" altLang="en-US" sz="4800" dirty="0" smtClean="0">
                <a:ea typeface="Microsoft JhengHei UI" panose="020B0604030504040204" pitchFamily="34" charset="-120"/>
              </a:rPr>
              <a:t>寫程式不過是翻譯而已。</a:t>
            </a:r>
            <a:endParaRPr lang="zh-HK" altLang="en-US" sz="4800" dirty="0">
              <a:ea typeface="Microsoft JhengHei UI" panose="020B0604030504040204" pitchFamily="34" charset="-120"/>
            </a:endParaRPr>
          </a:p>
        </p:txBody>
      </p:sp>
    </p:spTree>
    <p:extLst>
      <p:ext uri="{BB962C8B-B14F-4D97-AF65-F5344CB8AC3E}">
        <p14:creationId xmlns:p14="http://schemas.microsoft.com/office/powerpoint/2010/main" val="6217542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597" y="3000743"/>
            <a:ext cx="2646878" cy="830997"/>
          </a:xfrm>
          <a:prstGeom prst="rect">
            <a:avLst/>
          </a:prstGeom>
        </p:spPr>
        <p:txBody>
          <a:bodyPr wrap="none">
            <a:spAutoFit/>
          </a:bodyPr>
          <a:lstStyle/>
          <a:p>
            <a:r>
              <a:rPr lang="zh-CN" altLang="en-US" sz="4800" dirty="0" smtClean="0">
                <a:ea typeface="Microsoft JhengHei UI" panose="020B0604030504040204" pitchFamily="34" charset="-120"/>
              </a:rPr>
              <a:t>自然語言</a:t>
            </a:r>
            <a:endParaRPr lang="zh-HK" altLang="en-US" sz="4800" dirty="0">
              <a:ea typeface="Microsoft JhengHei UI" panose="020B0604030504040204" pitchFamily="34" charset="-120"/>
            </a:endParaRPr>
          </a:p>
        </p:txBody>
      </p:sp>
      <p:sp>
        <p:nvSpPr>
          <p:cNvPr id="3" name="矩形 2"/>
          <p:cNvSpPr/>
          <p:nvPr/>
        </p:nvSpPr>
        <p:spPr>
          <a:xfrm>
            <a:off x="5074323" y="3012045"/>
            <a:ext cx="2646878" cy="830997"/>
          </a:xfrm>
          <a:prstGeom prst="rect">
            <a:avLst/>
          </a:prstGeom>
        </p:spPr>
        <p:txBody>
          <a:bodyPr wrap="none">
            <a:spAutoFit/>
          </a:bodyPr>
          <a:lstStyle/>
          <a:p>
            <a:r>
              <a:rPr lang="zh-CN" altLang="en-US" sz="4800" dirty="0" smtClean="0">
                <a:ea typeface="Microsoft JhengHei UI" panose="020B0604030504040204" pitchFamily="34" charset="-120"/>
              </a:rPr>
              <a:t>電腦語言</a:t>
            </a:r>
            <a:endParaRPr lang="zh-HK" altLang="en-US" sz="4800" dirty="0">
              <a:ea typeface="Microsoft JhengHei UI" panose="020B0604030504040204" pitchFamily="34" charset="-120"/>
            </a:endParaRPr>
          </a:p>
        </p:txBody>
      </p:sp>
      <p:sp>
        <p:nvSpPr>
          <p:cNvPr id="4" name="向右箭號 3"/>
          <p:cNvSpPr/>
          <p:nvPr/>
        </p:nvSpPr>
        <p:spPr>
          <a:xfrm>
            <a:off x="4263528" y="3012045"/>
            <a:ext cx="649995" cy="72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8074458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673940" y="1431509"/>
            <a:ext cx="860300" cy="646331"/>
          </a:xfrm>
          <a:prstGeom prst="rect">
            <a:avLst/>
          </a:prstGeom>
          <a:noFill/>
        </p:spPr>
        <p:txBody>
          <a:bodyPr wrap="none" rtlCol="0">
            <a:spAutoFit/>
          </a:bodyPr>
          <a:lstStyle/>
          <a:p>
            <a:r>
              <a:rPr lang="en-US" altLang="zh-HK" sz="3600" dirty="0" smtClean="0"/>
              <a:t>You</a:t>
            </a:r>
            <a:endParaRPr lang="zh-HK" altLang="en-US" sz="3600" dirty="0"/>
          </a:p>
        </p:txBody>
      </p:sp>
      <p:sp>
        <p:nvSpPr>
          <p:cNvPr id="4" name="文字方塊 3"/>
          <p:cNvSpPr txBox="1"/>
          <p:nvPr/>
        </p:nvSpPr>
        <p:spPr>
          <a:xfrm>
            <a:off x="6346323" y="1431508"/>
            <a:ext cx="2315827" cy="646331"/>
          </a:xfrm>
          <a:prstGeom prst="rect">
            <a:avLst/>
          </a:prstGeom>
          <a:noFill/>
        </p:spPr>
        <p:txBody>
          <a:bodyPr wrap="none" rtlCol="0">
            <a:spAutoFit/>
          </a:bodyPr>
          <a:lstStyle/>
          <a:p>
            <a:r>
              <a:rPr lang="en-US" altLang="zh-HK" sz="3600" dirty="0" smtClean="0"/>
              <a:t>Your Friend</a:t>
            </a:r>
            <a:endParaRPr lang="zh-HK" altLang="en-US" sz="3600" dirty="0"/>
          </a:p>
        </p:txBody>
      </p:sp>
      <p:sp>
        <p:nvSpPr>
          <p:cNvPr id="5" name="矩形 4"/>
          <p:cNvSpPr/>
          <p:nvPr/>
        </p:nvSpPr>
        <p:spPr>
          <a:xfrm>
            <a:off x="2448640" y="808960"/>
            <a:ext cx="3419606" cy="18914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HK" dirty="0" smtClean="0"/>
              <a:t>Please do the following:</a:t>
            </a:r>
          </a:p>
          <a:p>
            <a:pPr marL="342900" indent="-342900">
              <a:buAutoNum type="arabicPeriod"/>
            </a:pPr>
            <a:r>
              <a:rPr lang="en-US" altLang="zh-HK" dirty="0" smtClean="0"/>
              <a:t>Get this file: text_file.txt</a:t>
            </a:r>
          </a:p>
          <a:p>
            <a:pPr marL="342900" indent="-342900">
              <a:buAutoNum type="arabicPeriod"/>
            </a:pPr>
            <a:r>
              <a:rPr lang="en-US" altLang="zh-HK" dirty="0" smtClean="0"/>
              <a:t>Read the first sentence</a:t>
            </a:r>
          </a:p>
          <a:p>
            <a:pPr marL="342900" indent="-342900">
              <a:buAutoNum type="arabicPeriod"/>
            </a:pPr>
            <a:r>
              <a:rPr lang="en-US" altLang="zh-HK" dirty="0" smtClean="0"/>
              <a:t>Find the number of </a:t>
            </a:r>
            <a:r>
              <a:rPr lang="en-US" altLang="zh-CN" dirty="0" smtClean="0"/>
              <a:t>characters</a:t>
            </a:r>
          </a:p>
          <a:p>
            <a:pPr marL="342900" indent="-342900">
              <a:buAutoNum type="arabicPeriod"/>
            </a:pPr>
            <a:r>
              <a:rPr lang="en-US" altLang="zh-CN" dirty="0" smtClean="0"/>
              <a:t>Tell me the result</a:t>
            </a:r>
            <a:endParaRPr lang="en-US" altLang="zh-HK" dirty="0" smtClean="0"/>
          </a:p>
        </p:txBody>
      </p:sp>
      <p:sp>
        <p:nvSpPr>
          <p:cNvPr id="6" name="矩形 5"/>
          <p:cNvSpPr/>
          <p:nvPr/>
        </p:nvSpPr>
        <p:spPr>
          <a:xfrm>
            <a:off x="2448639" y="3807046"/>
            <a:ext cx="3419606" cy="18914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HK" b="1" dirty="0"/>
              <a:t>with</a:t>
            </a:r>
            <a:r>
              <a:rPr lang="en-US" altLang="zh-HK" dirty="0"/>
              <a:t> open</a:t>
            </a:r>
            <a:r>
              <a:rPr lang="en-US" altLang="zh-HK" dirty="0" smtClean="0"/>
              <a:t>(‘text_file.txt</a:t>
            </a:r>
            <a:r>
              <a:rPr lang="en-US" altLang="zh-HK" dirty="0"/>
              <a:t>') </a:t>
            </a:r>
            <a:r>
              <a:rPr lang="en-US" altLang="zh-HK" b="1" dirty="0"/>
              <a:t>as</a:t>
            </a:r>
            <a:r>
              <a:rPr lang="en-US" altLang="zh-HK" dirty="0"/>
              <a:t> </a:t>
            </a:r>
            <a:r>
              <a:rPr lang="en-US" altLang="zh-HK" dirty="0" smtClean="0"/>
              <a:t>f:</a:t>
            </a:r>
          </a:p>
          <a:p>
            <a:r>
              <a:rPr lang="en-US" altLang="zh-HK" dirty="0"/>
              <a:t> </a:t>
            </a:r>
            <a:r>
              <a:rPr lang="en-US" altLang="zh-HK" dirty="0" smtClean="0"/>
              <a:t>  line </a:t>
            </a:r>
            <a:r>
              <a:rPr lang="en-US" altLang="zh-HK" dirty="0"/>
              <a:t>= </a:t>
            </a:r>
            <a:r>
              <a:rPr lang="en-US" altLang="zh-HK" dirty="0" err="1"/>
              <a:t>f.readline</a:t>
            </a:r>
            <a:r>
              <a:rPr lang="en-US" altLang="zh-HK" dirty="0" smtClean="0"/>
              <a:t>()</a:t>
            </a:r>
          </a:p>
          <a:p>
            <a:r>
              <a:rPr lang="en-US" altLang="zh-HK" dirty="0"/>
              <a:t> </a:t>
            </a:r>
            <a:r>
              <a:rPr lang="en-US" altLang="zh-HK" dirty="0" smtClean="0"/>
              <a:t>  </a:t>
            </a:r>
            <a:r>
              <a:rPr lang="en-US" altLang="zh-HK" dirty="0" err="1" smtClean="0"/>
              <a:t>no_of_words</a:t>
            </a:r>
            <a:r>
              <a:rPr lang="en-US" altLang="zh-HK" dirty="0"/>
              <a:t> </a:t>
            </a:r>
            <a:r>
              <a:rPr lang="en-US" altLang="zh-HK" dirty="0" smtClean="0"/>
              <a:t>= </a:t>
            </a:r>
            <a:r>
              <a:rPr lang="en-US" altLang="zh-HK" dirty="0" err="1" smtClean="0"/>
              <a:t>len</a:t>
            </a:r>
            <a:r>
              <a:rPr lang="en-US" altLang="zh-HK" dirty="0" smtClean="0"/>
              <a:t>(line)</a:t>
            </a:r>
          </a:p>
          <a:p>
            <a:r>
              <a:rPr lang="en-US" altLang="zh-HK" dirty="0"/>
              <a:t> </a:t>
            </a:r>
            <a:r>
              <a:rPr lang="en-US" altLang="zh-HK" dirty="0" smtClean="0"/>
              <a:t>  print(</a:t>
            </a:r>
            <a:r>
              <a:rPr lang="en-US" altLang="zh-HK" dirty="0" err="1" smtClean="0"/>
              <a:t>no_of_words</a:t>
            </a:r>
            <a:r>
              <a:rPr lang="en-US" altLang="zh-HK" dirty="0" smtClean="0"/>
              <a:t>)</a:t>
            </a:r>
          </a:p>
        </p:txBody>
      </p:sp>
      <p:sp>
        <p:nvSpPr>
          <p:cNvPr id="7" name="文字方塊 6"/>
          <p:cNvSpPr txBox="1"/>
          <p:nvPr/>
        </p:nvSpPr>
        <p:spPr>
          <a:xfrm>
            <a:off x="6471003" y="4429595"/>
            <a:ext cx="2066463" cy="646331"/>
          </a:xfrm>
          <a:prstGeom prst="rect">
            <a:avLst/>
          </a:prstGeom>
          <a:noFill/>
        </p:spPr>
        <p:txBody>
          <a:bodyPr wrap="none" rtlCol="0">
            <a:spAutoFit/>
          </a:bodyPr>
          <a:lstStyle/>
          <a:p>
            <a:r>
              <a:rPr lang="en-US" altLang="zh-HK" sz="3600" dirty="0" smtClean="0"/>
              <a:t>Computer</a:t>
            </a:r>
            <a:endParaRPr lang="zh-HK" altLang="en-US" sz="3600" dirty="0"/>
          </a:p>
        </p:txBody>
      </p:sp>
      <p:sp>
        <p:nvSpPr>
          <p:cNvPr id="8" name="文字方塊 7"/>
          <p:cNvSpPr txBox="1"/>
          <p:nvPr/>
        </p:nvSpPr>
        <p:spPr>
          <a:xfrm>
            <a:off x="673939" y="4429594"/>
            <a:ext cx="860300" cy="646331"/>
          </a:xfrm>
          <a:prstGeom prst="rect">
            <a:avLst/>
          </a:prstGeom>
          <a:noFill/>
        </p:spPr>
        <p:txBody>
          <a:bodyPr wrap="none" rtlCol="0">
            <a:spAutoFit/>
          </a:bodyPr>
          <a:lstStyle/>
          <a:p>
            <a:r>
              <a:rPr lang="en-US" altLang="zh-HK" sz="3600" dirty="0" smtClean="0"/>
              <a:t>You</a:t>
            </a:r>
            <a:endParaRPr lang="zh-HK" altLang="en-US" sz="3600" dirty="0"/>
          </a:p>
        </p:txBody>
      </p:sp>
      <p:sp>
        <p:nvSpPr>
          <p:cNvPr id="9" name="橢圓 8"/>
          <p:cNvSpPr/>
          <p:nvPr/>
        </p:nvSpPr>
        <p:spPr>
          <a:xfrm>
            <a:off x="4865910" y="234459"/>
            <a:ext cx="2004671" cy="1016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dirty="0" smtClean="0"/>
              <a:t>Natural language (e.g., English)</a:t>
            </a:r>
            <a:endParaRPr lang="zh-HK" altLang="en-US" dirty="0"/>
          </a:p>
        </p:txBody>
      </p:sp>
      <p:sp>
        <p:nvSpPr>
          <p:cNvPr id="10" name="橢圓 9"/>
          <p:cNvSpPr/>
          <p:nvPr/>
        </p:nvSpPr>
        <p:spPr>
          <a:xfrm>
            <a:off x="4865909" y="2306938"/>
            <a:ext cx="2004671" cy="1016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dirty="0" smtClean="0"/>
              <a:t>WeChat? Email?</a:t>
            </a:r>
            <a:endParaRPr lang="zh-HK" altLang="en-US" dirty="0"/>
          </a:p>
        </p:txBody>
      </p:sp>
      <p:sp>
        <p:nvSpPr>
          <p:cNvPr id="11" name="橢圓 10"/>
          <p:cNvSpPr/>
          <p:nvPr/>
        </p:nvSpPr>
        <p:spPr>
          <a:xfrm>
            <a:off x="4865910" y="3351912"/>
            <a:ext cx="2004671" cy="101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b="1" dirty="0" smtClean="0"/>
              <a:t>Programming language </a:t>
            </a:r>
            <a:r>
              <a:rPr lang="en-US" altLang="zh-CN" sz="1600" dirty="0" smtClean="0"/>
              <a:t>(Python)</a:t>
            </a:r>
            <a:endParaRPr lang="zh-HK" altLang="en-US" sz="1600" dirty="0"/>
          </a:p>
        </p:txBody>
      </p:sp>
      <p:sp>
        <p:nvSpPr>
          <p:cNvPr id="12" name="橢圓 11"/>
          <p:cNvSpPr/>
          <p:nvPr/>
        </p:nvSpPr>
        <p:spPr>
          <a:xfrm>
            <a:off x="4865908" y="5190476"/>
            <a:ext cx="2004671" cy="101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1600" b="1" dirty="0" smtClean="0"/>
              <a:t>Coding Platform </a:t>
            </a:r>
            <a:r>
              <a:rPr lang="en-US" altLang="zh-HK" sz="1600" dirty="0" smtClean="0"/>
              <a:t>(Google </a:t>
            </a:r>
            <a:r>
              <a:rPr lang="en-US" altLang="zh-HK" sz="1600" dirty="0" err="1" smtClean="0"/>
              <a:t>Colab</a:t>
            </a:r>
            <a:r>
              <a:rPr lang="en-US" altLang="zh-HK" sz="1600" dirty="0" smtClean="0"/>
              <a:t>)</a:t>
            </a:r>
            <a:endParaRPr lang="zh-HK" altLang="en-US" sz="1600" dirty="0"/>
          </a:p>
        </p:txBody>
      </p:sp>
      <p:sp>
        <p:nvSpPr>
          <p:cNvPr id="13" name="文字方塊 12"/>
          <p:cNvSpPr txBox="1"/>
          <p:nvPr/>
        </p:nvSpPr>
        <p:spPr>
          <a:xfrm>
            <a:off x="1172289" y="3063010"/>
            <a:ext cx="1805944" cy="369332"/>
          </a:xfrm>
          <a:prstGeom prst="rect">
            <a:avLst/>
          </a:prstGeom>
          <a:noFill/>
        </p:spPr>
        <p:txBody>
          <a:bodyPr wrap="none" rtlCol="0">
            <a:spAutoFit/>
          </a:bodyPr>
          <a:lstStyle/>
          <a:p>
            <a:r>
              <a:rPr lang="en-US" altLang="zh-HK" dirty="0" smtClean="0"/>
              <a:t>Instructions </a:t>
            </a:r>
            <a:r>
              <a:rPr lang="zh-CN" altLang="en-US" dirty="0" smtClean="0"/>
              <a:t>指令</a:t>
            </a:r>
            <a:endParaRPr lang="zh-HK" altLang="en-US" dirty="0"/>
          </a:p>
        </p:txBody>
      </p:sp>
      <p:sp>
        <p:nvSpPr>
          <p:cNvPr id="14" name="向下箭號 13"/>
          <p:cNvSpPr/>
          <p:nvPr/>
        </p:nvSpPr>
        <p:spPr>
          <a:xfrm rot="19128109">
            <a:off x="2160782" y="3525119"/>
            <a:ext cx="508000" cy="45061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HK" altLang="en-US"/>
          </a:p>
        </p:txBody>
      </p:sp>
      <p:sp>
        <p:nvSpPr>
          <p:cNvPr id="15" name="向下箭號 14"/>
          <p:cNvSpPr/>
          <p:nvPr/>
        </p:nvSpPr>
        <p:spPr>
          <a:xfrm rot="14164173">
            <a:off x="2081902" y="2538572"/>
            <a:ext cx="508000" cy="450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橢圓 15"/>
          <p:cNvSpPr/>
          <p:nvPr/>
        </p:nvSpPr>
        <p:spPr>
          <a:xfrm>
            <a:off x="1333566" y="5190475"/>
            <a:ext cx="2004671" cy="137657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b="1" dirty="0" smtClean="0"/>
              <a:t>Library:</a:t>
            </a:r>
            <a:r>
              <a:rPr lang="en-US" altLang="zh-CN" sz="1600" dirty="0" smtClean="0"/>
              <a:t> </a:t>
            </a:r>
            <a:r>
              <a:rPr lang="en-US" altLang="zh-HK" sz="1600" dirty="0" smtClean="0"/>
              <a:t>Using instructions</a:t>
            </a:r>
            <a:r>
              <a:rPr lang="zh-HK" altLang="en-US" sz="1600" dirty="0" smtClean="0"/>
              <a:t> </a:t>
            </a:r>
            <a:r>
              <a:rPr lang="en-US" altLang="zh-HK" sz="1600" dirty="0" smtClean="0"/>
              <a:t>written by others (</a:t>
            </a:r>
            <a:r>
              <a:rPr lang="en-US" altLang="zh-HK" sz="1600" dirty="0" err="1" smtClean="0"/>
              <a:t>Tensorflow</a:t>
            </a:r>
            <a:r>
              <a:rPr lang="en-US" altLang="zh-HK" sz="1600" dirty="0" smtClean="0"/>
              <a:t>)</a:t>
            </a:r>
          </a:p>
        </p:txBody>
      </p:sp>
    </p:spTree>
    <p:extLst>
      <p:ext uri="{BB962C8B-B14F-4D97-AF65-F5344CB8AC3E}">
        <p14:creationId xmlns:p14="http://schemas.microsoft.com/office/powerpoint/2010/main" val="1459360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Microsoft JhengHei UI" panose="020B0604030504040204" pitchFamily="34" charset="-120"/>
                <a:ea typeface="Microsoft JhengHei UI" panose="020B0604030504040204" pitchFamily="34" charset="-120"/>
              </a:rPr>
              <a:t>要點</a:t>
            </a:r>
            <a:endParaRPr lang="en-US" dirty="0">
              <a:latin typeface="Microsoft JhengHei UI" panose="020B0604030504040204" pitchFamily="34" charset="-120"/>
              <a:ea typeface="Microsoft JhengHei UI" panose="020B0604030504040204" pitchFamily="34" charset="-120"/>
            </a:endParaRPr>
          </a:p>
        </p:txBody>
      </p:sp>
      <p:sp>
        <p:nvSpPr>
          <p:cNvPr id="3" name="Content Placeholder 2"/>
          <p:cNvSpPr>
            <a:spLocks noGrp="1"/>
          </p:cNvSpPr>
          <p:nvPr>
            <p:ph idx="1"/>
          </p:nvPr>
        </p:nvSpPr>
        <p:spPr/>
        <p:txBody>
          <a:bodyPr/>
          <a:lstStyle/>
          <a:p>
            <a:pPr marL="514350" indent="-514350">
              <a:buAutoNum type="arabicPeriod"/>
            </a:pPr>
            <a:r>
              <a:rPr lang="zh-CN" altLang="en-US" dirty="0" smtClean="0">
                <a:ea typeface="Microsoft JhengHei UI" panose="020B0604030504040204" pitchFamily="34" charset="-120"/>
              </a:rPr>
              <a:t>設置 </a:t>
            </a:r>
            <a:r>
              <a:rPr lang="en-US" altLang="zh-HK" dirty="0" smtClean="0">
                <a:ea typeface="Microsoft JhengHei UI" panose="020B0604030504040204" pitchFamily="34" charset="-120"/>
              </a:rPr>
              <a:t>Google </a:t>
            </a:r>
            <a:r>
              <a:rPr lang="en-US" altLang="zh-HK" dirty="0" err="1" smtClean="0">
                <a:ea typeface="Microsoft JhengHei UI" panose="020B0604030504040204" pitchFamily="34" charset="-120"/>
              </a:rPr>
              <a:t>Colab</a:t>
            </a:r>
            <a:r>
              <a:rPr lang="en-US" altLang="zh-HK" dirty="0" smtClean="0">
                <a:ea typeface="Microsoft JhengHei UI" panose="020B0604030504040204" pitchFamily="34" charset="-120"/>
              </a:rPr>
              <a:t> Notebook</a:t>
            </a:r>
          </a:p>
          <a:p>
            <a:pPr marL="514350" indent="-514350">
              <a:buAutoNum type="arabicPeriod"/>
            </a:pPr>
            <a:r>
              <a:rPr lang="zh-CN" altLang="en-US" dirty="0">
                <a:ea typeface="Microsoft JhengHei UI" panose="020B0604030504040204" pitchFamily="34" charset="-120"/>
              </a:rPr>
              <a:t>寫</a:t>
            </a:r>
            <a:r>
              <a:rPr lang="zh-CN" altLang="en-US" dirty="0" smtClean="0">
                <a:ea typeface="Microsoft JhengHei UI" panose="020B0604030504040204" pitchFamily="34" charset="-120"/>
              </a:rPr>
              <a:t>幾行</a:t>
            </a:r>
            <a:r>
              <a:rPr lang="en-US" altLang="zh-HK" dirty="0" smtClean="0">
                <a:ea typeface="Microsoft JhengHei UI" panose="020B0604030504040204" pitchFamily="34" charset="-120"/>
              </a:rPr>
              <a:t>Python</a:t>
            </a:r>
            <a:r>
              <a:rPr lang="zh-CN" altLang="en-US" dirty="0" smtClean="0">
                <a:ea typeface="Microsoft JhengHei UI" panose="020B0604030504040204" pitchFamily="34" charset="-120"/>
              </a:rPr>
              <a:t>代碼試試看</a:t>
            </a:r>
            <a:endParaRPr lang="en-US" altLang="zh-CN" dirty="0" smtClean="0">
              <a:ea typeface="Microsoft JhengHei UI" panose="020B0604030504040204" pitchFamily="34" charset="-120"/>
            </a:endParaRPr>
          </a:p>
          <a:p>
            <a:pPr marL="514350" indent="-514350">
              <a:buAutoNum type="arabicPeriod"/>
            </a:pPr>
            <a:r>
              <a:rPr lang="zh-CN" altLang="en-US" dirty="0" smtClean="0">
                <a:ea typeface="Microsoft JhengHei UI" panose="020B0604030504040204" pitchFamily="34" charset="-120"/>
              </a:rPr>
              <a:t>了解流程</a:t>
            </a:r>
            <a:r>
              <a:rPr lang="zh-CN" altLang="en-US" dirty="0">
                <a:ea typeface="Microsoft JhengHei UI" panose="020B0604030504040204" pitchFamily="34" charset="-120"/>
              </a:rPr>
              <a:t>：</a:t>
            </a:r>
            <a:r>
              <a:rPr lang="zh-CN" altLang="en-US" dirty="0" smtClean="0">
                <a:ea typeface="Microsoft JhengHei UI" panose="020B0604030504040204" pitchFamily="34" charset="-120"/>
                <a:sym typeface="Wingdings" panose="05000000000000000000" pitchFamily="2" charset="2"/>
              </a:rPr>
              <a:t>建置一個簡單的類神經網路翻譯系統</a:t>
            </a:r>
            <a:endParaRPr lang="en-US" altLang="zh-CN" dirty="0" smtClean="0">
              <a:ea typeface="Microsoft JhengHei UI" panose="020B0604030504040204" pitchFamily="34" charset="-120"/>
              <a:sym typeface="Wingdings" panose="05000000000000000000" pitchFamily="2" charset="2"/>
            </a:endParaRPr>
          </a:p>
          <a:p>
            <a:pPr marL="514350" indent="-514350">
              <a:buAutoNum type="arabicPeriod"/>
            </a:pPr>
            <a:r>
              <a:rPr lang="zh-CN" altLang="en-US" dirty="0" smtClean="0">
                <a:ea typeface="Microsoft JhengHei UI" panose="020B0604030504040204" pitchFamily="34" charset="-120"/>
                <a:sym typeface="Wingdings" panose="05000000000000000000" pitchFamily="2" charset="2"/>
              </a:rPr>
              <a:t>試試看！</a:t>
            </a:r>
            <a:endParaRPr lang="en-US" altLang="zh-HK" dirty="0" smtClean="0">
              <a:ea typeface="Microsoft JhengHei UI" panose="020B0604030504040204" pitchFamily="34" charset="-120"/>
            </a:endParaRPr>
          </a:p>
          <a:p>
            <a:pPr marL="514350" indent="-514350">
              <a:buFont typeface="+mj-lt"/>
              <a:buAutoNum type="arabicPeriod"/>
            </a:pPr>
            <a:endParaRPr lang="en-US" altLang="zh-HK" dirty="0" smtClean="0">
              <a:ea typeface="Microsoft JhengHei UI" panose="020B0604030504040204" pitchFamily="34" charset="-120"/>
            </a:endParaRPr>
          </a:p>
          <a:p>
            <a:pPr marL="514350" indent="-514350">
              <a:buFont typeface="+mj-lt"/>
              <a:buAutoNum type="arabicPeriod"/>
            </a:pPr>
            <a:endParaRPr lang="en-US" altLang="zh-HK" dirty="0" smtClean="0">
              <a:ea typeface="Microsoft JhengHei UI" panose="020B0604030504040204" pitchFamily="34" charset="-120"/>
            </a:endParaRPr>
          </a:p>
          <a:p>
            <a:pPr marL="0" indent="0">
              <a:buNone/>
            </a:pPr>
            <a:endParaRPr lang="en-US" altLang="zh-HK" dirty="0" smtClean="0">
              <a:solidFill>
                <a:srgbClr val="00B050"/>
              </a:solidFill>
              <a:ea typeface="Microsoft JhengHei UI" panose="020B0604030504040204" pitchFamily="34" charset="-120"/>
            </a:endParaRPr>
          </a:p>
          <a:p>
            <a:pPr marL="0" indent="0">
              <a:buNone/>
            </a:pPr>
            <a:endParaRPr lang="en-US" altLang="zh-HK" dirty="0">
              <a:solidFill>
                <a:srgbClr val="00B050"/>
              </a:solidFill>
              <a:ea typeface="Microsoft JhengHei UI" panose="020B0604030504040204" pitchFamily="34" charset="-120"/>
            </a:endParaRPr>
          </a:p>
        </p:txBody>
      </p:sp>
    </p:spTree>
    <p:extLst>
      <p:ext uri="{BB962C8B-B14F-4D97-AF65-F5344CB8AC3E}">
        <p14:creationId xmlns:p14="http://schemas.microsoft.com/office/powerpoint/2010/main" val="358573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zh-CN" altLang="en-US" dirty="0" smtClean="0">
                <a:solidFill>
                  <a:schemeClr val="bg1"/>
                </a:solidFill>
                <a:latin typeface="Microsoft JhengHei UI" panose="020B0604030504040204" pitchFamily="34" charset="-120"/>
                <a:ea typeface="Microsoft JhengHei UI" panose="020B0604030504040204" pitchFamily="34" charset="-120"/>
              </a:rPr>
              <a:t>翻譯文學碩士（電腦輔助翻譯）</a:t>
            </a:r>
            <a:endParaRPr lang="en-US" altLang="zh-HK" dirty="0">
              <a:solidFill>
                <a:schemeClr val="bg1"/>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0214765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1600" y="1371600"/>
            <a:ext cx="2971800" cy="1752600"/>
          </a:xfrm>
          <a:prstGeom prst="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zh-HK" sz="3600" dirty="0">
                <a:ea typeface="Microsoft JhengHei UI" panose="020B0604030504040204" pitchFamily="34" charset="-120"/>
              </a:rPr>
              <a:t>1. </a:t>
            </a:r>
            <a:r>
              <a:rPr lang="zh-CN" altLang="en-US" sz="3600" dirty="0" smtClean="0">
                <a:ea typeface="Microsoft JhengHei UI" panose="020B0604030504040204" pitchFamily="34" charset="-120"/>
              </a:rPr>
              <a:t>語言及翻譯技巧</a:t>
            </a:r>
            <a:endParaRPr lang="zh-HK" altLang="en-US" sz="3600" dirty="0">
              <a:ea typeface="Microsoft JhengHei UI" panose="020B0604030504040204" pitchFamily="34" charset="-120"/>
            </a:endParaRPr>
          </a:p>
        </p:txBody>
      </p:sp>
      <p:sp>
        <p:nvSpPr>
          <p:cNvPr id="3" name="矩形 2"/>
          <p:cNvSpPr/>
          <p:nvPr/>
        </p:nvSpPr>
        <p:spPr>
          <a:xfrm>
            <a:off x="4648200" y="1371600"/>
            <a:ext cx="2971800" cy="1752600"/>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altLang="zh-HK" sz="3600" dirty="0">
                <a:ea typeface="Microsoft JhengHei UI" panose="020B0604030504040204" pitchFamily="34" charset="-120"/>
              </a:rPr>
              <a:t>2. </a:t>
            </a:r>
            <a:r>
              <a:rPr lang="zh-CN" altLang="en-US" sz="3600" dirty="0" smtClean="0">
                <a:ea typeface="Microsoft JhengHei UI" panose="020B0604030504040204" pitchFamily="34" charset="-120"/>
              </a:rPr>
              <a:t>翻譯科技</a:t>
            </a:r>
            <a:endParaRPr lang="zh-HK" altLang="en-US" sz="3600" dirty="0">
              <a:ea typeface="Microsoft JhengHei UI" panose="020B0604030504040204" pitchFamily="34" charset="-120"/>
            </a:endParaRPr>
          </a:p>
        </p:txBody>
      </p:sp>
      <p:sp>
        <p:nvSpPr>
          <p:cNvPr id="4" name="矩形 3"/>
          <p:cNvSpPr/>
          <p:nvPr/>
        </p:nvSpPr>
        <p:spPr>
          <a:xfrm>
            <a:off x="1371600" y="3581400"/>
            <a:ext cx="2971800" cy="1752600"/>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HK" sz="3600" dirty="0">
                <a:ea typeface="Microsoft JhengHei UI" panose="020B0604030504040204" pitchFamily="34" charset="-120"/>
              </a:rPr>
              <a:t>3. </a:t>
            </a:r>
            <a:r>
              <a:rPr lang="zh-CN" altLang="en-US" sz="3600" dirty="0" smtClean="0">
                <a:ea typeface="Microsoft JhengHei UI" panose="020B0604030504040204" pitchFamily="34" charset="-120"/>
              </a:rPr>
              <a:t>專業翻譯</a:t>
            </a:r>
            <a:endParaRPr lang="zh-HK" altLang="en-US" sz="3600" dirty="0">
              <a:ea typeface="Microsoft JhengHei UI" panose="020B0604030504040204" pitchFamily="34" charset="-120"/>
            </a:endParaRPr>
          </a:p>
        </p:txBody>
      </p:sp>
      <p:sp>
        <p:nvSpPr>
          <p:cNvPr id="5" name="矩形 4"/>
          <p:cNvSpPr/>
          <p:nvPr/>
        </p:nvSpPr>
        <p:spPr>
          <a:xfrm>
            <a:off x="4657725" y="3581400"/>
            <a:ext cx="2971800" cy="1752600"/>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altLang="zh-HK" sz="3600" dirty="0">
                <a:ea typeface="Microsoft JhengHei UI" panose="020B0604030504040204" pitchFamily="34" charset="-120"/>
              </a:rPr>
              <a:t>4. </a:t>
            </a:r>
            <a:r>
              <a:rPr lang="zh-CN" altLang="en-US" sz="3600" dirty="0" smtClean="0">
                <a:ea typeface="Microsoft JhengHei UI" panose="020B0604030504040204" pitchFamily="34" charset="-120"/>
              </a:rPr>
              <a:t>語言服務</a:t>
            </a:r>
            <a:endParaRPr lang="zh-HK" altLang="en-US" sz="3600" dirty="0">
              <a:ea typeface="Microsoft JhengHei UI" panose="020B0604030504040204" pitchFamily="34" charset="-120"/>
            </a:endParaRPr>
          </a:p>
        </p:txBody>
      </p:sp>
      <p:sp>
        <p:nvSpPr>
          <p:cNvPr id="6" name="圓角矩形圖說文字 5"/>
          <p:cNvSpPr/>
          <p:nvPr/>
        </p:nvSpPr>
        <p:spPr>
          <a:xfrm>
            <a:off x="5029200" y="106363"/>
            <a:ext cx="3962400" cy="1112837"/>
          </a:xfrm>
          <a:prstGeom prst="wedgeRoundRectCallout">
            <a:avLst>
              <a:gd name="adj1" fmla="val -33338"/>
              <a:gd name="adj2" fmla="val 78243"/>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2400" dirty="0" smtClean="0">
                <a:latin typeface="Microsoft JhengHei UI" panose="020B0604030504040204" pitchFamily="34" charset="-120"/>
                <a:ea typeface="Microsoft JhengHei UI" panose="020B0604030504040204" pitchFamily="34" charset="-120"/>
              </a:rPr>
              <a:t>機器翻譯、翻譯記憶庫、術語庫、雲端翻譯平台</a:t>
            </a:r>
            <a:endParaRPr lang="zh-HK" altLang="en-US" sz="2400" dirty="0">
              <a:latin typeface="Microsoft JhengHei UI" panose="020B0604030504040204" pitchFamily="34" charset="-120"/>
              <a:ea typeface="Microsoft JhengHei UI" panose="020B0604030504040204" pitchFamily="34" charset="-120"/>
            </a:endParaRPr>
          </a:p>
        </p:txBody>
      </p:sp>
      <p:sp>
        <p:nvSpPr>
          <p:cNvPr id="7" name="圓角矩形圖說文字 6"/>
          <p:cNvSpPr/>
          <p:nvPr/>
        </p:nvSpPr>
        <p:spPr>
          <a:xfrm>
            <a:off x="152400" y="5486400"/>
            <a:ext cx="3429000" cy="663879"/>
          </a:xfrm>
          <a:prstGeom prst="wedgeRoundRectCallout">
            <a:avLst>
              <a:gd name="adj1" fmla="val -550"/>
              <a:gd name="adj2" fmla="val -96722"/>
              <a:gd name="adj3" fmla="val 16667"/>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CN" altLang="en-US" sz="2400" dirty="0" smtClean="0">
                <a:latin typeface="Microsoft JhengHei UI" panose="020B0604030504040204" pitchFamily="34" charset="-120"/>
                <a:ea typeface="Microsoft JhengHei UI" panose="020B0604030504040204" pitchFamily="34" charset="-120"/>
              </a:rPr>
              <a:t>國際商貿、科技、法律</a:t>
            </a:r>
            <a:endParaRPr lang="zh-HK" altLang="en-US" sz="2400" dirty="0">
              <a:latin typeface="Microsoft JhengHei UI" panose="020B0604030504040204" pitchFamily="34" charset="-120"/>
              <a:ea typeface="Microsoft JhengHei UI" panose="020B0604030504040204" pitchFamily="34" charset="-120"/>
            </a:endParaRPr>
          </a:p>
        </p:txBody>
      </p:sp>
      <p:sp>
        <p:nvSpPr>
          <p:cNvPr id="8" name="圓角矩形圖說文字 7"/>
          <p:cNvSpPr/>
          <p:nvPr/>
        </p:nvSpPr>
        <p:spPr>
          <a:xfrm>
            <a:off x="4648200" y="5494338"/>
            <a:ext cx="4343400" cy="1112837"/>
          </a:xfrm>
          <a:prstGeom prst="wedgeRoundRectCallout">
            <a:avLst>
              <a:gd name="adj1" fmla="val -26246"/>
              <a:gd name="adj2" fmla="val -80066"/>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zh-CN" altLang="en-US" sz="2400" dirty="0" smtClean="0">
                <a:latin typeface="Microsoft JhengHei UI" panose="020B0604030504040204" pitchFamily="34" charset="-120"/>
                <a:ea typeface="Microsoft JhengHei UI" panose="020B0604030504040204" pitchFamily="34" charset="-120"/>
              </a:rPr>
              <a:t>雙語編輯、網頁本地化、</a:t>
            </a:r>
            <a:endParaRPr lang="en-US" altLang="zh-CN" sz="2400" dirty="0" smtClean="0">
              <a:latin typeface="Microsoft JhengHei UI" panose="020B0604030504040204" pitchFamily="34" charset="-120"/>
              <a:ea typeface="Microsoft JhengHei UI" panose="020B0604030504040204" pitchFamily="34" charset="-120"/>
            </a:endParaRPr>
          </a:p>
          <a:p>
            <a:pPr algn="ctr">
              <a:defRPr/>
            </a:pPr>
            <a:r>
              <a:rPr lang="zh-CN" altLang="en-US" sz="2400" dirty="0" smtClean="0">
                <a:latin typeface="Microsoft JhengHei UI" panose="020B0604030504040204" pitchFamily="34" charset="-120"/>
                <a:ea typeface="Microsoft JhengHei UI" panose="020B0604030504040204" pitchFamily="34" charset="-120"/>
              </a:rPr>
              <a:t>雙語程式開發、雙語數字營銷</a:t>
            </a:r>
            <a:endParaRPr lang="zh-HK" altLang="en-US" sz="24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21126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670542" y="1304846"/>
            <a:ext cx="5724644" cy="830997"/>
          </a:xfrm>
          <a:prstGeom prst="rect">
            <a:avLst/>
          </a:prstGeom>
          <a:noFill/>
        </p:spPr>
        <p:txBody>
          <a:bodyPr wrap="none" rtlCol="0">
            <a:spAutoFit/>
          </a:bodyPr>
          <a:lstStyle/>
          <a:p>
            <a:r>
              <a:rPr lang="zh-CN" altLang="en-US" sz="4800" b="1" dirty="0" smtClean="0">
                <a:solidFill>
                  <a:schemeClr val="accent2"/>
                </a:solidFill>
                <a:ea typeface="Microsoft JhengHei UI" panose="020B0604030504040204" pitchFamily="34" charset="-120"/>
              </a:rPr>
              <a:t>八門課：必修及選修</a:t>
            </a:r>
            <a:endParaRPr lang="zh-HK" altLang="en-US" sz="4800" b="1" dirty="0">
              <a:solidFill>
                <a:schemeClr val="accent2"/>
              </a:solidFill>
              <a:ea typeface="Microsoft JhengHei UI" panose="020B0604030504040204" pitchFamily="34" charset="-120"/>
            </a:endParaRPr>
          </a:p>
        </p:txBody>
      </p:sp>
      <p:sp>
        <p:nvSpPr>
          <p:cNvPr id="3" name="文字方塊 2"/>
          <p:cNvSpPr txBox="1"/>
          <p:nvPr/>
        </p:nvSpPr>
        <p:spPr>
          <a:xfrm>
            <a:off x="3494760" y="2897740"/>
            <a:ext cx="2040943" cy="830997"/>
          </a:xfrm>
          <a:prstGeom prst="rect">
            <a:avLst/>
          </a:prstGeom>
          <a:noFill/>
        </p:spPr>
        <p:txBody>
          <a:bodyPr wrap="none" rtlCol="0">
            <a:spAutoFit/>
          </a:bodyPr>
          <a:lstStyle/>
          <a:p>
            <a:r>
              <a:rPr lang="en-US" altLang="zh-CN" sz="4800" b="1" dirty="0" smtClean="0">
                <a:solidFill>
                  <a:schemeClr val="accent1"/>
                </a:solidFill>
                <a:ea typeface="Microsoft JhengHei UI" panose="020B0604030504040204" pitchFamily="34" charset="-120"/>
              </a:rPr>
              <a:t>24</a:t>
            </a:r>
            <a:r>
              <a:rPr lang="zh-CN" altLang="en-US" sz="4800" b="1" dirty="0" smtClean="0">
                <a:solidFill>
                  <a:schemeClr val="accent1"/>
                </a:solidFill>
                <a:ea typeface="Microsoft JhengHei UI" panose="020B0604030504040204" pitchFamily="34" charset="-120"/>
              </a:rPr>
              <a:t>學分</a:t>
            </a:r>
            <a:endParaRPr lang="zh-HK" altLang="en-US" sz="4800" b="1" dirty="0">
              <a:solidFill>
                <a:schemeClr val="accent1"/>
              </a:solidFill>
              <a:ea typeface="Microsoft JhengHei UI" panose="020B0604030504040204" pitchFamily="34" charset="-120"/>
            </a:endParaRPr>
          </a:p>
        </p:txBody>
      </p:sp>
      <p:sp>
        <p:nvSpPr>
          <p:cNvPr id="4" name="文字方塊 3"/>
          <p:cNvSpPr txBox="1"/>
          <p:nvPr/>
        </p:nvSpPr>
        <p:spPr>
          <a:xfrm>
            <a:off x="2415137" y="4490634"/>
            <a:ext cx="4235455" cy="830997"/>
          </a:xfrm>
          <a:prstGeom prst="rect">
            <a:avLst/>
          </a:prstGeom>
          <a:noFill/>
        </p:spPr>
        <p:txBody>
          <a:bodyPr wrap="none" rtlCol="0">
            <a:spAutoFit/>
          </a:bodyPr>
          <a:lstStyle/>
          <a:p>
            <a:r>
              <a:rPr lang="zh-CN" altLang="en-US" sz="4800" b="1" dirty="0" smtClean="0">
                <a:solidFill>
                  <a:schemeClr val="accent3"/>
                </a:solidFill>
                <a:ea typeface="Microsoft JhengHei UI" panose="020B0604030504040204" pitchFamily="34" charset="-120"/>
              </a:rPr>
              <a:t>全日制</a:t>
            </a:r>
            <a:r>
              <a:rPr lang="en-US" altLang="zh-CN" sz="4800" b="1" dirty="0" smtClean="0">
                <a:solidFill>
                  <a:schemeClr val="accent3"/>
                </a:solidFill>
                <a:ea typeface="Microsoft JhengHei UI" panose="020B0604030504040204" pitchFamily="34" charset="-120"/>
              </a:rPr>
              <a:t>1</a:t>
            </a:r>
            <a:r>
              <a:rPr lang="zh-CN" altLang="en-US" sz="4800" b="1" dirty="0" smtClean="0">
                <a:solidFill>
                  <a:schemeClr val="accent3"/>
                </a:solidFill>
                <a:ea typeface="Microsoft JhengHei UI" panose="020B0604030504040204" pitchFamily="34" charset="-120"/>
              </a:rPr>
              <a:t>年畢業</a:t>
            </a:r>
            <a:endParaRPr lang="zh-HK" altLang="en-US" sz="4800" b="1" dirty="0">
              <a:solidFill>
                <a:schemeClr val="accent3"/>
              </a:solidFill>
              <a:ea typeface="Microsoft JhengHei UI" panose="020B0604030504040204" pitchFamily="34" charset="-120"/>
            </a:endParaRPr>
          </a:p>
        </p:txBody>
      </p:sp>
    </p:spTree>
    <p:extLst>
      <p:ext uri="{BB962C8B-B14F-4D97-AF65-F5344CB8AC3E}">
        <p14:creationId xmlns:p14="http://schemas.microsoft.com/office/powerpoint/2010/main" val="371721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35997" y="756620"/>
            <a:ext cx="2226833" cy="1065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dirty="0" smtClean="0">
                <a:latin typeface="Microsoft JhengHei UI" panose="020B0604030504040204" pitchFamily="34" charset="-120"/>
                <a:ea typeface="Microsoft JhengHei UI" panose="020B0604030504040204" pitchFamily="34" charset="-120"/>
              </a:rPr>
              <a:t>人工智慧</a:t>
            </a:r>
            <a:endParaRPr lang="en-US" sz="3200" dirty="0">
              <a:latin typeface="Microsoft JhengHei UI" panose="020B0604030504040204" pitchFamily="34" charset="-120"/>
              <a:ea typeface="Microsoft JhengHei UI" panose="020B0604030504040204" pitchFamily="34" charset="-120"/>
            </a:endParaRPr>
          </a:p>
        </p:txBody>
      </p:sp>
      <p:sp>
        <p:nvSpPr>
          <p:cNvPr id="3" name="Rectangle 2"/>
          <p:cNvSpPr/>
          <p:nvPr/>
        </p:nvSpPr>
        <p:spPr>
          <a:xfrm>
            <a:off x="2008093" y="2755750"/>
            <a:ext cx="2226833" cy="106500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smtClean="0">
                <a:latin typeface="Microsoft JhengHei UI" panose="020B0604030504040204" pitchFamily="34" charset="-120"/>
                <a:ea typeface="Microsoft JhengHei UI" panose="020B0604030504040204" pitchFamily="34" charset="-120"/>
              </a:rPr>
              <a:t>機器學習</a:t>
            </a:r>
            <a:endParaRPr lang="en-US" sz="3200" dirty="0">
              <a:latin typeface="Microsoft JhengHei UI" panose="020B0604030504040204" pitchFamily="34" charset="-120"/>
              <a:ea typeface="Microsoft JhengHei UI" panose="020B0604030504040204" pitchFamily="34" charset="-120"/>
            </a:endParaRPr>
          </a:p>
        </p:txBody>
      </p:sp>
      <p:sp>
        <p:nvSpPr>
          <p:cNvPr id="4" name="Rectangle 3"/>
          <p:cNvSpPr/>
          <p:nvPr/>
        </p:nvSpPr>
        <p:spPr>
          <a:xfrm>
            <a:off x="620356" y="4663439"/>
            <a:ext cx="2226833"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smtClean="0">
                <a:latin typeface="Microsoft JhengHei UI" panose="020B0604030504040204" pitchFamily="34" charset="-120"/>
                <a:ea typeface="Microsoft JhengHei UI" panose="020B0604030504040204" pitchFamily="34" charset="-120"/>
              </a:rPr>
              <a:t>深度學習</a:t>
            </a:r>
            <a:endParaRPr lang="en-US" sz="3200" dirty="0">
              <a:latin typeface="Microsoft JhengHei UI" panose="020B0604030504040204" pitchFamily="34" charset="-120"/>
              <a:ea typeface="Microsoft JhengHei UI" panose="020B0604030504040204" pitchFamily="34" charset="-120"/>
            </a:endParaRPr>
          </a:p>
        </p:txBody>
      </p:sp>
      <p:sp>
        <p:nvSpPr>
          <p:cNvPr id="5" name="Rectangle 4"/>
          <p:cNvSpPr/>
          <p:nvPr/>
        </p:nvSpPr>
        <p:spPr>
          <a:xfrm>
            <a:off x="5672865" y="2755750"/>
            <a:ext cx="2226833" cy="10650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smtClean="0">
                <a:ea typeface="Microsoft JhengHei UI" panose="020B0604030504040204" pitchFamily="34" charset="-120"/>
              </a:rPr>
              <a:t>符號</a:t>
            </a:r>
            <a:r>
              <a:rPr lang="en-US" altLang="zh-CN" sz="3200" dirty="0" smtClean="0">
                <a:ea typeface="Microsoft JhengHei UI" panose="020B0604030504040204" pitchFamily="34" charset="-120"/>
              </a:rPr>
              <a:t>AI</a:t>
            </a:r>
            <a:endParaRPr lang="en-US" sz="3200" dirty="0">
              <a:ea typeface="Microsoft JhengHei UI" panose="020B0604030504040204" pitchFamily="34" charset="-120"/>
            </a:endParaRPr>
          </a:p>
        </p:txBody>
      </p:sp>
      <p:sp>
        <p:nvSpPr>
          <p:cNvPr id="6" name="Rectangle 5"/>
          <p:cNvSpPr/>
          <p:nvPr/>
        </p:nvSpPr>
        <p:spPr>
          <a:xfrm>
            <a:off x="3243429" y="4663438"/>
            <a:ext cx="2226833" cy="10650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3200" dirty="0" smtClean="0">
                <a:latin typeface="Microsoft JhengHei UI" panose="020B0604030504040204" pitchFamily="34" charset="-120"/>
                <a:ea typeface="Microsoft JhengHei UI" panose="020B0604030504040204" pitchFamily="34" charset="-120"/>
              </a:rPr>
              <a:t>其他方法</a:t>
            </a:r>
            <a:endParaRPr lang="en-US" sz="3200" dirty="0"/>
          </a:p>
        </p:txBody>
      </p:sp>
      <p:cxnSp>
        <p:nvCxnSpPr>
          <p:cNvPr id="8" name="Elbow Connector 7"/>
          <p:cNvCxnSpPr>
            <a:stCxn id="2" idx="2"/>
            <a:endCxn id="3" idx="0"/>
          </p:cNvCxnSpPr>
          <p:nvPr/>
        </p:nvCxnSpPr>
        <p:spPr>
          <a:xfrm rot="5400000">
            <a:off x="3568401" y="1374736"/>
            <a:ext cx="934123" cy="1827904"/>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 idx="2"/>
            <a:endCxn id="5" idx="0"/>
          </p:cNvCxnSpPr>
          <p:nvPr/>
        </p:nvCxnSpPr>
        <p:spPr>
          <a:xfrm rot="16200000" flipH="1">
            <a:off x="5400787" y="1370254"/>
            <a:ext cx="934123" cy="1836868"/>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4" idx="0"/>
          </p:cNvCxnSpPr>
          <p:nvPr/>
        </p:nvCxnSpPr>
        <p:spPr>
          <a:xfrm rot="5400000">
            <a:off x="2006301" y="3548230"/>
            <a:ext cx="842682" cy="1387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 idx="2"/>
            <a:endCxn id="6" idx="0"/>
          </p:cNvCxnSpPr>
          <p:nvPr/>
        </p:nvCxnSpPr>
        <p:spPr>
          <a:xfrm rot="16200000" flipH="1">
            <a:off x="3317838" y="3624429"/>
            <a:ext cx="842681" cy="1235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16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extLst>
          </p:cNvPr>
          <p:cNvGraphicFramePr>
            <a:graphicFrameLocks noGrp="1"/>
          </p:cNvGraphicFramePr>
          <p:nvPr>
            <p:ph idx="4294967295"/>
            <p:extLst>
              <p:ext uri="{D42A27DB-BD31-4B8C-83A1-F6EECF244321}">
                <p14:modId xmlns:p14="http://schemas.microsoft.com/office/powerpoint/2010/main" val="4276393241"/>
              </p:ext>
            </p:extLst>
          </p:nvPr>
        </p:nvGraphicFramePr>
        <p:xfrm>
          <a:off x="612514" y="1687513"/>
          <a:ext cx="8092858" cy="3494201"/>
        </p:xfrm>
        <a:graphic>
          <a:graphicData uri="http://schemas.openxmlformats.org/drawingml/2006/table">
            <a:tbl>
              <a:tblPr firstRow="1" bandRow="1">
                <a:tableStyleId>{5C22544A-7EE6-4342-B048-85BDC9FD1C3A}</a:tableStyleId>
              </a:tblPr>
              <a:tblGrid>
                <a:gridCol w="1485900">
                  <a:extLst>
                    <a:ext uri="{9D8B030D-6E8A-4147-A177-3AD203B41FA5}"/>
                  </a:extLst>
                </a:gridCol>
                <a:gridCol w="5377543">
                  <a:extLst>
                    <a:ext uri="{9D8B030D-6E8A-4147-A177-3AD203B41FA5}"/>
                  </a:extLst>
                </a:gridCol>
                <a:gridCol w="1229415">
                  <a:extLst>
                    <a:ext uri="{9D8B030D-6E8A-4147-A177-3AD203B41FA5}"/>
                  </a:extLst>
                </a:gridCol>
              </a:tblGrid>
              <a:tr h="457149">
                <a:tc gridSpan="2">
                  <a:txBody>
                    <a:bodyPr/>
                    <a:lstStyle/>
                    <a:p>
                      <a:pPr algn="l"/>
                      <a:r>
                        <a:rPr lang="en-US" sz="2400" dirty="0"/>
                        <a:t>Core modules (</a:t>
                      </a:r>
                      <a:r>
                        <a:rPr lang="en-US" sz="2400" baseline="0" dirty="0"/>
                        <a:t>12 credits)</a:t>
                      </a:r>
                      <a:endParaRPr lang="en-US" sz="2400" dirty="0"/>
                    </a:p>
                  </a:txBody>
                  <a:tcPr marT="45703" marB="45703" anchor="ctr"/>
                </a:tc>
                <a:tc hMerge="1">
                  <a:txBody>
                    <a:bodyPr/>
                    <a:lstStyle/>
                    <a:p>
                      <a:endParaRPr lang="en-US" dirty="0"/>
                    </a:p>
                  </a:txBody>
                  <a:tcPr/>
                </a:tc>
                <a:tc>
                  <a:txBody>
                    <a:bodyPr/>
                    <a:lstStyle/>
                    <a:p>
                      <a:pPr algn="ctr"/>
                      <a:r>
                        <a:rPr lang="en-US" sz="2400" dirty="0"/>
                        <a:t>Credits</a:t>
                      </a:r>
                    </a:p>
                  </a:txBody>
                  <a:tcPr marT="45703" marB="45703" anchor="ctr"/>
                </a:tc>
                <a:extLst>
                  <a:ext uri="{0D108BD9-81ED-4DB2-BD59-A6C34878D82A}"/>
                </a:extLst>
              </a:tr>
              <a:tr h="751137">
                <a:tc>
                  <a:txBody>
                    <a:bodyPr/>
                    <a:lstStyle/>
                    <a:p>
                      <a:pPr algn="l"/>
                      <a:r>
                        <a:rPr lang="en-US" sz="2200" dirty="0"/>
                        <a:t>TRA6001</a:t>
                      </a:r>
                    </a:p>
                  </a:txBody>
                  <a:tcPr marT="45703" marB="45703" anchor="ctr"/>
                </a:tc>
                <a:tc>
                  <a:txBody>
                    <a:bodyPr/>
                    <a:lstStyle/>
                    <a:p>
                      <a:pPr algn="l"/>
                      <a:r>
                        <a:rPr lang="en-US" sz="2200" dirty="0"/>
                        <a:t>Translation Technology: Knowledge and Skills</a:t>
                      </a:r>
                    </a:p>
                  </a:txBody>
                  <a:tcPr marT="45703" marB="45703" anchor="ctr"/>
                </a:tc>
                <a:tc>
                  <a:txBody>
                    <a:bodyPr/>
                    <a:lstStyle/>
                    <a:p>
                      <a:pPr algn="ctr"/>
                      <a:r>
                        <a:rPr lang="en-US" sz="2200" dirty="0"/>
                        <a:t>3</a:t>
                      </a:r>
                    </a:p>
                  </a:txBody>
                  <a:tcPr marT="45703" marB="45703" anchor="ctr"/>
                </a:tc>
                <a:extLst>
                  <a:ext uri="{0D108BD9-81ED-4DB2-BD59-A6C34878D82A}"/>
                </a:extLst>
              </a:tr>
              <a:tr h="761934">
                <a:tc>
                  <a:txBody>
                    <a:bodyPr/>
                    <a:lstStyle/>
                    <a:p>
                      <a:pPr algn="l"/>
                      <a:r>
                        <a:rPr lang="en-US" sz="2200" dirty="0"/>
                        <a:t>TRA6002</a:t>
                      </a:r>
                    </a:p>
                  </a:txBody>
                  <a:tcPr marT="45703" marB="45703" anchor="ctr"/>
                </a:tc>
                <a:tc>
                  <a:txBody>
                    <a:bodyPr/>
                    <a:lstStyle/>
                    <a:p>
                      <a:pPr algn="l"/>
                      <a:r>
                        <a:rPr lang="en-US" sz="2200" dirty="0"/>
                        <a:t>Professional Language Services: Skills and Strategies</a:t>
                      </a:r>
                    </a:p>
                  </a:txBody>
                  <a:tcPr marT="45703" marB="45703" anchor="ctr"/>
                </a:tc>
                <a:tc>
                  <a:txBody>
                    <a:bodyPr/>
                    <a:lstStyle/>
                    <a:p>
                      <a:pPr algn="ctr"/>
                      <a:r>
                        <a:rPr lang="en-US" sz="2200" dirty="0"/>
                        <a:t>3</a:t>
                      </a:r>
                    </a:p>
                  </a:txBody>
                  <a:tcPr marT="45703" marB="45703" anchor="ctr"/>
                </a:tc>
                <a:extLst>
                  <a:ext uri="{0D108BD9-81ED-4DB2-BD59-A6C34878D82A}"/>
                </a:extLst>
              </a:tr>
              <a:tr h="761934">
                <a:tc>
                  <a:txBody>
                    <a:bodyPr/>
                    <a:lstStyle/>
                    <a:p>
                      <a:pPr algn="l"/>
                      <a:r>
                        <a:rPr lang="en-US" sz="2200" dirty="0"/>
                        <a:t>TRA6003</a:t>
                      </a:r>
                    </a:p>
                    <a:p>
                      <a:pPr algn="l"/>
                      <a:r>
                        <a:rPr lang="en-US" sz="2200" dirty="0"/>
                        <a:t>(TRA5003)</a:t>
                      </a:r>
                    </a:p>
                  </a:txBody>
                  <a:tcPr marT="45703" marB="45703" anchor="ctr"/>
                </a:tc>
                <a:tc>
                  <a:txBody>
                    <a:bodyPr/>
                    <a:lstStyle/>
                    <a:p>
                      <a:pPr algn="l"/>
                      <a:r>
                        <a:rPr lang="en-US" sz="2200" dirty="0"/>
                        <a:t>Translation</a:t>
                      </a:r>
                      <a:r>
                        <a:rPr lang="en-US" sz="2200" baseline="0" dirty="0"/>
                        <a:t> in Business and Law</a:t>
                      </a:r>
                      <a:endParaRPr lang="en-US" sz="2200" dirty="0"/>
                    </a:p>
                  </a:txBody>
                  <a:tcPr marT="45703" marB="45703" anchor="ctr"/>
                </a:tc>
                <a:tc>
                  <a:txBody>
                    <a:bodyPr/>
                    <a:lstStyle/>
                    <a:p>
                      <a:pPr algn="ctr"/>
                      <a:r>
                        <a:rPr lang="en-US" sz="2200" dirty="0"/>
                        <a:t>3</a:t>
                      </a:r>
                    </a:p>
                  </a:txBody>
                  <a:tcPr marT="45703" marB="45703" anchor="ctr"/>
                </a:tc>
                <a:extLst>
                  <a:ext uri="{0D108BD9-81ED-4DB2-BD59-A6C34878D82A}"/>
                </a:extLst>
              </a:tr>
              <a:tr h="761934">
                <a:tc>
                  <a:txBody>
                    <a:bodyPr/>
                    <a:lstStyle/>
                    <a:p>
                      <a:pPr algn="l"/>
                      <a:r>
                        <a:rPr lang="en-US" sz="2200" dirty="0"/>
                        <a:t>TRA6004</a:t>
                      </a:r>
                    </a:p>
                  </a:txBody>
                  <a:tcPr marT="45703" marB="45703" anchor="ctr"/>
                </a:tc>
                <a:tc>
                  <a:txBody>
                    <a:bodyPr/>
                    <a:lstStyle/>
                    <a:p>
                      <a:pPr algn="l"/>
                      <a:r>
                        <a:rPr lang="en-US" sz="2200" dirty="0"/>
                        <a:t>Professional Workshop for Online Collaborative Translation</a:t>
                      </a:r>
                    </a:p>
                  </a:txBody>
                  <a:tcPr marT="45703" marB="45703" anchor="ctr"/>
                </a:tc>
                <a:tc>
                  <a:txBody>
                    <a:bodyPr/>
                    <a:lstStyle/>
                    <a:p>
                      <a:pPr algn="ctr"/>
                      <a:r>
                        <a:rPr lang="en-US" sz="2200" dirty="0"/>
                        <a:t>3</a:t>
                      </a:r>
                    </a:p>
                  </a:txBody>
                  <a:tcPr marT="45703" marB="45703" anchor="ctr"/>
                </a:tc>
                <a:extLst>
                  <a:ext uri="{0D108BD9-81ED-4DB2-BD59-A6C34878D82A}"/>
                </a:extLst>
              </a:tr>
            </a:tbl>
          </a:graphicData>
        </a:graphic>
      </p:graphicFrame>
    </p:spTree>
    <p:extLst>
      <p:ext uri="{BB962C8B-B14F-4D97-AF65-F5344CB8AC3E}">
        <p14:creationId xmlns:p14="http://schemas.microsoft.com/office/powerpoint/2010/main" val="38576574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1540604874"/>
              </p:ext>
            </p:extLst>
          </p:nvPr>
        </p:nvGraphicFramePr>
        <p:xfrm>
          <a:off x="713983" y="864253"/>
          <a:ext cx="7772400" cy="5038727"/>
        </p:xfrm>
        <a:graphic>
          <a:graphicData uri="http://schemas.openxmlformats.org/drawingml/2006/table">
            <a:tbl>
              <a:tblPr/>
              <a:tblGrid>
                <a:gridCol w="1295400"/>
                <a:gridCol w="5459413"/>
                <a:gridCol w="1017587"/>
              </a:tblGrid>
              <a:tr h="385763">
                <a:tc gridSpan="2">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1" i="0" u="none" strike="noStrike" cap="none" normalizeH="0" baseline="0" dirty="0" smtClean="0">
                          <a:ln>
                            <a:noFill/>
                          </a:ln>
                          <a:solidFill>
                            <a:srgbClr val="FFFFFF"/>
                          </a:solidFill>
                          <a:effectLst/>
                          <a:latin typeface="Tw Cen MT" panose="020B0602020104020603" pitchFamily="34" charset="0"/>
                          <a:ea typeface="新細明體" panose="02020500000000000000" pitchFamily="18" charset="-120"/>
                        </a:rPr>
                        <a:t>Elective modules (12 credits): </a:t>
                      </a:r>
                      <a:r>
                        <a:rPr kumimoji="0" lang="en-US" altLang="zh-HK" sz="1800" b="0" i="1" u="none" strike="noStrike" cap="none" normalizeH="0" baseline="0" dirty="0" smtClean="0">
                          <a:ln>
                            <a:noFill/>
                          </a:ln>
                          <a:solidFill>
                            <a:srgbClr val="FFFFFF"/>
                          </a:solidFill>
                          <a:effectLst/>
                          <a:latin typeface="Tw Cen MT" panose="020B0602020104020603" pitchFamily="34" charset="0"/>
                          <a:ea typeface="新細明體" panose="02020500000000000000" pitchFamily="18" charset="-120"/>
                        </a:rPr>
                        <a:t>at least one module from each area</a:t>
                      </a:r>
                      <a:endParaRPr kumimoji="0" lang="en-HK" altLang="zh-HK" sz="1000" b="0" i="1" u="none" strike="noStrike" cap="none" normalizeH="0" baseline="0" dirty="0" smtClean="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HK" altLang="en-US"/>
                    </a:p>
                  </a:txBody>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1" i="0" u="none" strike="noStrike" cap="none" normalizeH="0" baseline="0" smtClean="0">
                          <a:ln>
                            <a:noFill/>
                          </a:ln>
                          <a:solidFill>
                            <a:srgbClr val="FFFFFF"/>
                          </a:solidFill>
                          <a:effectLst/>
                          <a:latin typeface="Tw Cen MT" panose="020B0602020104020603" pitchFamily="34" charset="0"/>
                          <a:ea typeface="新細明體" panose="02020500000000000000" pitchFamily="18" charset="-120"/>
                        </a:rPr>
                        <a:t>Credits</a:t>
                      </a:r>
                      <a:endParaRPr kumimoji="0" lang="en-HK" altLang="zh-HK" sz="1000" b="1" i="0" u="none" strike="noStrike" cap="none" normalizeH="0" baseline="0" smtClean="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09563">
                <a:tc gridSpan="3">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1" i="1"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Area 1: Professional Language Services (Computer-aided)</a:t>
                      </a:r>
                      <a:endParaRPr kumimoji="0" lang="en-HK" altLang="zh-HK" sz="1000" b="1" i="1"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hMerge="1">
                  <a:txBody>
                    <a:bodyPr/>
                    <a:lstStyle/>
                    <a:p>
                      <a:endParaRPr lang="zh-HK" altLang="en-US"/>
                    </a:p>
                  </a:txBody>
                  <a:tcPr/>
                </a:tc>
                <a:tc hMerge="1">
                  <a:txBody>
                    <a:bodyPr/>
                    <a:lstStyle/>
                    <a:p>
                      <a:endParaRPr lang="zh-HK" altLang="en-US"/>
                    </a:p>
                  </a:txBody>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TRA6101</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Scientific and Technical Translation</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r>
              <a:tr h="622299">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TRA6102</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Translation for International Trade and Transportation</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r>
              <a:tr h="622299">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TRA6103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Electronic Tools for Translators of Philosophical, Historical and Literary Texts</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TRA6104</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Medical and Pharmaceutical Translation</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r>
              <a:tr h="622299">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TRA6105</a:t>
                      </a:r>
                      <a:endParaRPr kumimoji="0" lang="en-HK" altLang="zh-HK" sz="10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endParaRPr>
                    </a:p>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(TRA5110)</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Interpreting for Business and Law</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r>
              <a:tr h="309563">
                <a:tc gridSpan="3">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1" i="1"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Area 2: Translation Technology</a:t>
                      </a:r>
                      <a:endParaRPr kumimoji="0" lang="en-HK" altLang="zh-HK" sz="1000" b="1" i="1"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hMerge="1">
                  <a:txBody>
                    <a:bodyPr/>
                    <a:lstStyle/>
                    <a:p>
                      <a:endParaRPr lang="zh-HK" altLang="en-US"/>
                    </a:p>
                  </a:txBody>
                  <a:tcPr/>
                </a:tc>
                <a:tc hMerge="1">
                  <a:txBody>
                    <a:bodyPr/>
                    <a:lstStyle/>
                    <a:p>
                      <a:endParaRPr lang="zh-HK" altLang="en-US"/>
                    </a:p>
                  </a:txBody>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TRA6201</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Localisation and Bilingual Web Development</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TRA6202</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Technology for Bilingual Digital Marketing</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TRA6203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Natural Language Processing for Translators</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TRA6204</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Technology for Translation Research</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EEDD0"/>
                    </a:solidFill>
                  </a:tcPr>
                </a:tc>
              </a:tr>
              <a:tr h="309563">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smtClean="0">
                          <a:ln>
                            <a:noFill/>
                          </a:ln>
                          <a:solidFill>
                            <a:srgbClr val="000000"/>
                          </a:solidFill>
                          <a:effectLst/>
                          <a:latin typeface="Tw Cen MT" panose="020B0602020104020603" pitchFamily="34" charset="0"/>
                          <a:ea typeface="新細明體" panose="02020500000000000000" pitchFamily="18" charset="-120"/>
                        </a:rPr>
                        <a:t>TRA6205</a:t>
                      </a:r>
                      <a:endParaRPr kumimoji="0" lang="en-HK" altLang="zh-HK" sz="1000" b="0" i="0" u="none" strike="noStrike" cap="none" normalizeH="0" baseline="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l"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dirty="0" smtClean="0">
                          <a:ln>
                            <a:noFill/>
                          </a:ln>
                          <a:solidFill>
                            <a:srgbClr val="000000"/>
                          </a:solidFill>
                          <a:effectLst/>
                          <a:latin typeface="Tw Cen MT" panose="020B0602020104020603" pitchFamily="34" charset="0"/>
                          <a:ea typeface="新細明體" panose="02020500000000000000" pitchFamily="18" charset="-120"/>
                        </a:rPr>
                        <a:t>Advanced Topics in Translation Technology</a:t>
                      </a:r>
                      <a:endParaRPr kumimoji="0" lang="en-HK" altLang="zh-HK" sz="1000" b="0" i="0" u="none" strike="noStrike" cap="none" normalizeH="0" baseline="0" dirty="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c>
                  <a:txBody>
                    <a:bodyPr/>
                    <a:lstStyle>
                      <a:lvl1pPr>
                        <a:lnSpc>
                          <a:spcPct val="120000"/>
                        </a:lnSpc>
                        <a:spcBef>
                          <a:spcPts val="1000"/>
                        </a:spcBef>
                        <a:buSzPct val="125000"/>
                        <a:buFont typeface="Arial" panose="020B0604020202020204" pitchFamily="34" charset="0"/>
                        <a:defRPr sz="20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defRPr>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defRPr sz="1600">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defRPr sz="14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defRPr sz="1400">
                          <a:solidFill>
                            <a:schemeClr val="tx1"/>
                          </a:solidFill>
                          <a:latin typeface="Tw Cen MT" panose="020B0602020104020603" pitchFamily="34" charset="0"/>
                        </a:defRPr>
                      </a:lvl9pPr>
                    </a:lstStyle>
                    <a:p>
                      <a:pPr marL="0" marR="0" lvl="0" indent="0" algn="ctr" defTabSz="914400" rtl="0" eaLnBrk="1" fontAlgn="base" latinLnBrk="0" hangingPunct="1">
                        <a:lnSpc>
                          <a:spcPct val="106000"/>
                        </a:lnSpc>
                        <a:spcBef>
                          <a:spcPct val="0"/>
                        </a:spcBef>
                        <a:spcAft>
                          <a:spcPct val="0"/>
                        </a:spcAft>
                        <a:buClrTx/>
                        <a:buSzTx/>
                        <a:buFontTx/>
                        <a:buNone/>
                        <a:tabLst/>
                      </a:pPr>
                      <a:r>
                        <a:rPr kumimoji="0" lang="en-US" altLang="zh-HK" sz="1800" b="0" i="0" u="none" strike="noStrike" cap="none" normalizeH="0" baseline="0" dirty="0" smtClean="0">
                          <a:ln>
                            <a:noFill/>
                          </a:ln>
                          <a:solidFill>
                            <a:srgbClr val="000000"/>
                          </a:solidFill>
                          <a:effectLst/>
                          <a:latin typeface="Tw Cen MT" panose="020B0602020104020603" pitchFamily="34" charset="0"/>
                          <a:ea typeface="新細明體" panose="02020500000000000000" pitchFamily="18" charset="-120"/>
                        </a:rPr>
                        <a:t>3</a:t>
                      </a:r>
                      <a:endParaRPr kumimoji="0" lang="en-HK" altLang="zh-HK" sz="1000" b="0" i="0" u="none" strike="noStrike" cap="none" normalizeH="0" baseline="0" dirty="0" smtClean="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41017" marR="41017" marT="8428"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F6E9"/>
                    </a:solidFill>
                  </a:tcPr>
                </a:tc>
              </a:tr>
            </a:tbl>
          </a:graphicData>
        </a:graphic>
      </p:graphicFrame>
    </p:spTree>
    <p:extLst>
      <p:ext uri="{BB962C8B-B14F-4D97-AF65-F5344CB8AC3E}">
        <p14:creationId xmlns:p14="http://schemas.microsoft.com/office/powerpoint/2010/main" val="27333147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119397" y="1430106"/>
            <a:ext cx="2646878" cy="830997"/>
          </a:xfrm>
          <a:prstGeom prst="rect">
            <a:avLst/>
          </a:prstGeom>
          <a:noFill/>
        </p:spPr>
        <p:txBody>
          <a:bodyPr wrap="none" rtlCol="0">
            <a:spAutoFit/>
          </a:bodyPr>
          <a:lstStyle/>
          <a:p>
            <a:r>
              <a:rPr lang="zh-CN" altLang="en-US" sz="4800" dirty="0" smtClean="0">
                <a:ea typeface="Microsoft JhengHei UI" panose="020B0604030504040204" pitchFamily="34" charset="-120"/>
              </a:rPr>
              <a:t>深度學習</a:t>
            </a:r>
            <a:endParaRPr lang="zh-HK" altLang="en-US" sz="4800" dirty="0">
              <a:ea typeface="Microsoft JhengHei UI" panose="020B0604030504040204" pitchFamily="34" charset="-120"/>
            </a:endParaRPr>
          </a:p>
        </p:txBody>
      </p:sp>
      <p:sp>
        <p:nvSpPr>
          <p:cNvPr id="3" name="文字方塊 2"/>
          <p:cNvSpPr txBox="1"/>
          <p:nvPr/>
        </p:nvSpPr>
        <p:spPr>
          <a:xfrm>
            <a:off x="1119397" y="2960369"/>
            <a:ext cx="2646878" cy="830997"/>
          </a:xfrm>
          <a:prstGeom prst="rect">
            <a:avLst/>
          </a:prstGeom>
          <a:noFill/>
        </p:spPr>
        <p:txBody>
          <a:bodyPr wrap="none" rtlCol="0">
            <a:spAutoFit/>
          </a:bodyPr>
          <a:lstStyle/>
          <a:p>
            <a:r>
              <a:rPr lang="zh-CN" altLang="en-US" sz="4800" dirty="0">
                <a:ea typeface="Microsoft JhengHei UI" panose="020B0604030504040204" pitchFamily="34" charset="-120"/>
              </a:rPr>
              <a:t>文字處理</a:t>
            </a:r>
            <a:endParaRPr lang="zh-HK" altLang="en-US" sz="4800" dirty="0">
              <a:ea typeface="Microsoft JhengHei UI" panose="020B0604030504040204" pitchFamily="34" charset="-120"/>
            </a:endParaRPr>
          </a:p>
        </p:txBody>
      </p:sp>
      <p:sp>
        <p:nvSpPr>
          <p:cNvPr id="4" name="文字方塊 3"/>
          <p:cNvSpPr txBox="1"/>
          <p:nvPr/>
        </p:nvSpPr>
        <p:spPr>
          <a:xfrm>
            <a:off x="1119397" y="4490632"/>
            <a:ext cx="2646878" cy="83099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4800" dirty="0" smtClean="0">
                <a:ea typeface="Microsoft JhengHei UI" panose="020B0604030504040204" pitchFamily="34" charset="-120"/>
              </a:rPr>
              <a:t>圖像處理</a:t>
            </a:r>
            <a:endParaRPr lang="zh-HK" altLang="en-US" sz="4800" dirty="0">
              <a:ea typeface="Microsoft JhengHei UI" panose="020B0604030504040204" pitchFamily="34" charset="-120"/>
            </a:endParaRPr>
          </a:p>
        </p:txBody>
      </p:sp>
      <p:sp>
        <p:nvSpPr>
          <p:cNvPr id="5" name="矩形 4"/>
          <p:cNvSpPr/>
          <p:nvPr/>
        </p:nvSpPr>
        <p:spPr>
          <a:xfrm>
            <a:off x="4559474" y="2359018"/>
            <a:ext cx="3695178" cy="21316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3600" dirty="0" smtClean="0">
                <a:latin typeface="Microsoft JhengHei UI" panose="020B0604030504040204" pitchFamily="34" charset="-120"/>
                <a:ea typeface="Microsoft JhengHei UI" panose="020B0604030504040204" pitchFamily="34" charset="-120"/>
              </a:rPr>
              <a:t>三者加起來</a:t>
            </a:r>
            <a:endParaRPr lang="en-US" altLang="zh-CN" sz="3600" dirty="0" smtClean="0">
              <a:latin typeface="Microsoft JhengHei UI" panose="020B0604030504040204" pitchFamily="34" charset="-120"/>
              <a:ea typeface="Microsoft JhengHei UI" panose="020B0604030504040204" pitchFamily="34" charset="-120"/>
            </a:endParaRPr>
          </a:p>
          <a:p>
            <a:pPr algn="ctr"/>
            <a:r>
              <a:rPr lang="zh-CN" altLang="en-US" sz="3600" dirty="0" smtClean="0">
                <a:latin typeface="Microsoft JhengHei UI" panose="020B0604030504040204" pitchFamily="34" charset="-120"/>
                <a:ea typeface="Microsoft JhengHei UI" panose="020B0604030504040204" pitchFamily="34" charset="-120"/>
              </a:rPr>
              <a:t>帶來不一樣的</a:t>
            </a:r>
            <a:endParaRPr lang="en-US" altLang="zh-CN" sz="3600" dirty="0" smtClean="0">
              <a:latin typeface="Microsoft JhengHei UI" panose="020B0604030504040204" pitchFamily="34" charset="-120"/>
              <a:ea typeface="Microsoft JhengHei UI" panose="020B0604030504040204" pitchFamily="34" charset="-120"/>
            </a:endParaRPr>
          </a:p>
          <a:p>
            <a:pPr algn="ctr"/>
            <a:r>
              <a:rPr lang="zh-CN" altLang="en-US" sz="3600" dirty="0" smtClean="0">
                <a:latin typeface="Microsoft JhengHei UI" panose="020B0604030504040204" pitchFamily="34" charset="-120"/>
                <a:ea typeface="Microsoft JhengHei UI" panose="020B0604030504040204" pitchFamily="34" charset="-120"/>
              </a:rPr>
              <a:t>語言科技體驗</a:t>
            </a:r>
            <a:endParaRPr lang="zh-HK" altLang="en-US" sz="3600" dirty="0">
              <a:latin typeface="Microsoft JhengHei UI" panose="020B0604030504040204" pitchFamily="34" charset="-120"/>
              <a:ea typeface="Microsoft JhengHei UI" panose="020B0604030504040204" pitchFamily="34" charset="-120"/>
            </a:endParaRPr>
          </a:p>
        </p:txBody>
      </p:sp>
      <p:sp>
        <p:nvSpPr>
          <p:cNvPr id="6" name="右大括弧 5"/>
          <p:cNvSpPr/>
          <p:nvPr/>
        </p:nvSpPr>
        <p:spPr>
          <a:xfrm>
            <a:off x="3962458" y="1616364"/>
            <a:ext cx="392366" cy="3705265"/>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HK" altLang="en-US"/>
          </a:p>
        </p:txBody>
      </p:sp>
    </p:spTree>
    <p:extLst>
      <p:ext uri="{BB962C8B-B14F-4D97-AF65-F5344CB8AC3E}">
        <p14:creationId xmlns:p14="http://schemas.microsoft.com/office/powerpoint/2010/main" val="162931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zh-CN" altLang="en-US" dirty="0" smtClean="0">
                <a:solidFill>
                  <a:schemeClr val="bg1"/>
                </a:solidFill>
                <a:latin typeface="Microsoft JhengHei UI" panose="020B0604030504040204" pitchFamily="34" charset="-120"/>
                <a:ea typeface="Microsoft JhengHei UI" panose="020B0604030504040204" pitchFamily="34" charset="-120"/>
              </a:rPr>
              <a:t>深度學習研究及應用中心</a:t>
            </a:r>
            <a:endParaRPr lang="en-US" altLang="zh-HK" dirty="0">
              <a:solidFill>
                <a:schemeClr val="bg1"/>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748877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9017" y="2623681"/>
            <a:ext cx="2642992" cy="1752600"/>
          </a:xfrm>
          <a:prstGeom prst="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3600" dirty="0" smtClean="0">
                <a:solidFill>
                  <a:prstClr val="white"/>
                </a:solidFill>
                <a:ea typeface="Microsoft JhengHei UI" panose="020B0604030504040204" pitchFamily="34" charset="-120"/>
              </a:rPr>
              <a:t>機器</a:t>
            </a:r>
            <a:endParaRPr lang="en-US" altLang="zh-CN" sz="3600" dirty="0" smtClean="0">
              <a:solidFill>
                <a:prstClr val="white"/>
              </a:solidFill>
              <a:ea typeface="Microsoft JhengHei UI" panose="020B0604030504040204" pitchFamily="34" charset="-120"/>
            </a:endParaRPr>
          </a:p>
          <a:p>
            <a:pPr algn="ctr">
              <a:defRPr/>
            </a:pPr>
            <a:r>
              <a:rPr lang="en-US" altLang="zh-CN" sz="3600" b="1" dirty="0" smtClean="0">
                <a:solidFill>
                  <a:prstClr val="white"/>
                </a:solidFill>
                <a:ea typeface="Microsoft JhengHei UI" panose="020B0604030504040204" pitchFamily="34" charset="-120"/>
              </a:rPr>
              <a:t>GPU! GPU! GPU!</a:t>
            </a:r>
          </a:p>
        </p:txBody>
      </p:sp>
      <p:sp>
        <p:nvSpPr>
          <p:cNvPr id="3" name="矩形 2"/>
          <p:cNvSpPr/>
          <p:nvPr/>
        </p:nvSpPr>
        <p:spPr>
          <a:xfrm>
            <a:off x="3247373" y="2623681"/>
            <a:ext cx="2642992" cy="1752600"/>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3600" dirty="0">
                <a:solidFill>
                  <a:prstClr val="white"/>
                </a:solidFill>
                <a:ea typeface="Microsoft JhengHei UI" panose="020B0604030504040204" pitchFamily="34" charset="-120"/>
              </a:rPr>
              <a:t>深度</a:t>
            </a:r>
            <a:r>
              <a:rPr lang="zh-CN" altLang="en-US" sz="3600" dirty="0" smtClean="0">
                <a:solidFill>
                  <a:prstClr val="white"/>
                </a:solidFill>
                <a:ea typeface="Microsoft JhengHei UI" panose="020B0604030504040204" pitchFamily="34" charset="-120"/>
              </a:rPr>
              <a:t>學習</a:t>
            </a:r>
            <a:endParaRPr lang="en-US" altLang="zh-CN" sz="3600" dirty="0" smtClean="0">
              <a:solidFill>
                <a:prstClr val="white"/>
              </a:solidFill>
              <a:ea typeface="Microsoft JhengHei UI" panose="020B0604030504040204" pitchFamily="34" charset="-120"/>
            </a:endParaRPr>
          </a:p>
          <a:p>
            <a:pPr algn="ctr">
              <a:defRPr/>
            </a:pPr>
            <a:r>
              <a:rPr lang="zh-CN" altLang="en-US" sz="3600" dirty="0" smtClean="0">
                <a:solidFill>
                  <a:prstClr val="white"/>
                </a:solidFill>
                <a:ea typeface="Microsoft JhengHei UI" panose="020B0604030504040204" pitchFamily="34" charset="-120"/>
              </a:rPr>
              <a:t>軟</a:t>
            </a:r>
            <a:r>
              <a:rPr lang="zh-CN" altLang="en-US" sz="3600" dirty="0">
                <a:solidFill>
                  <a:prstClr val="white"/>
                </a:solidFill>
                <a:ea typeface="Microsoft JhengHei UI" panose="020B0604030504040204" pitchFamily="34" charset="-120"/>
              </a:rPr>
              <a:t>件</a:t>
            </a:r>
            <a:endParaRPr lang="zh-HK" altLang="en-US" sz="3600" dirty="0">
              <a:solidFill>
                <a:prstClr val="white"/>
              </a:solidFill>
              <a:ea typeface="Microsoft JhengHei UI" panose="020B0604030504040204" pitchFamily="34" charset="-120"/>
            </a:endParaRPr>
          </a:p>
        </p:txBody>
      </p:sp>
      <p:sp>
        <p:nvSpPr>
          <p:cNvPr id="4" name="矩形 3"/>
          <p:cNvSpPr/>
          <p:nvPr/>
        </p:nvSpPr>
        <p:spPr>
          <a:xfrm>
            <a:off x="6065729" y="2623681"/>
            <a:ext cx="2642992" cy="1752600"/>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3600" dirty="0" smtClean="0">
                <a:solidFill>
                  <a:prstClr val="white"/>
                </a:solidFill>
                <a:ea typeface="Microsoft JhengHei UI" panose="020B0604030504040204" pitchFamily="34" charset="-120"/>
              </a:rPr>
              <a:t>項目</a:t>
            </a:r>
            <a:endParaRPr lang="zh-HK" altLang="en-US" sz="3600" dirty="0">
              <a:solidFill>
                <a:prstClr val="white"/>
              </a:solidFill>
              <a:ea typeface="Microsoft JhengHei UI" panose="020B0604030504040204" pitchFamily="34" charset="-120"/>
            </a:endParaRPr>
          </a:p>
        </p:txBody>
      </p:sp>
    </p:spTree>
    <p:extLst>
      <p:ext uri="{BB962C8B-B14F-4D97-AF65-F5344CB8AC3E}">
        <p14:creationId xmlns:p14="http://schemas.microsoft.com/office/powerpoint/2010/main" val="4149155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3432585" y="3417217"/>
            <a:ext cx="2248244" cy="923330"/>
          </a:xfrm>
          <a:prstGeom prst="rect">
            <a:avLst/>
          </a:prstGeom>
          <a:noFill/>
        </p:spPr>
        <p:txBody>
          <a:bodyPr wrap="none" rtlCol="0">
            <a:spAutoFit/>
          </a:bodyPr>
          <a:lstStyle/>
          <a:p>
            <a:r>
              <a:rPr lang="en-US" altLang="zh-HK" sz="5400" dirty="0" smtClean="0"/>
              <a:t>ainow6</a:t>
            </a:r>
            <a:endParaRPr lang="zh-HK" altLang="en-US" sz="5400" dirty="0"/>
          </a:p>
        </p:txBody>
      </p:sp>
      <p:sp>
        <p:nvSpPr>
          <p:cNvPr id="3" name="文字方塊 2"/>
          <p:cNvSpPr txBox="1"/>
          <p:nvPr/>
        </p:nvSpPr>
        <p:spPr>
          <a:xfrm>
            <a:off x="2802937" y="2586220"/>
            <a:ext cx="3355919" cy="830997"/>
          </a:xfrm>
          <a:prstGeom prst="rect">
            <a:avLst/>
          </a:prstGeom>
          <a:noFill/>
        </p:spPr>
        <p:txBody>
          <a:bodyPr wrap="none" rtlCol="0">
            <a:spAutoFit/>
          </a:bodyPr>
          <a:lstStyle/>
          <a:p>
            <a:r>
              <a:rPr lang="zh-CN" altLang="en-US" sz="4800" dirty="0" smtClean="0">
                <a:ea typeface="Microsoft JhengHei UI" panose="020B0604030504040204" pitchFamily="34" charset="-120"/>
              </a:rPr>
              <a:t>個人</a:t>
            </a:r>
            <a:r>
              <a:rPr lang="en-US" altLang="zh-CN" sz="4800" dirty="0" smtClean="0">
                <a:ea typeface="Microsoft JhengHei UI" panose="020B0604030504040204" pitchFamily="34" charset="-120"/>
              </a:rPr>
              <a:t>Twitter:</a:t>
            </a:r>
            <a:endParaRPr lang="zh-HK" altLang="en-US" sz="4800" dirty="0">
              <a:ea typeface="Microsoft JhengHei UI" panose="020B0604030504040204" pitchFamily="34" charset="-120"/>
            </a:endParaRPr>
          </a:p>
        </p:txBody>
      </p:sp>
    </p:spTree>
    <p:extLst>
      <p:ext uri="{BB962C8B-B14F-4D97-AF65-F5344CB8AC3E}">
        <p14:creationId xmlns:p14="http://schemas.microsoft.com/office/powerpoint/2010/main" val="19437849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pPr algn="just"/>
            <a:r>
              <a:rPr lang="zh-CN" altLang="en-US" dirty="0" smtClean="0">
                <a:latin typeface="Microsoft JhengHei UI" panose="020B0604030504040204" pitchFamily="34" charset="-120"/>
                <a:ea typeface="Microsoft JhengHei UI" panose="020B0604030504040204" pitchFamily="34" charset="-120"/>
              </a:rPr>
              <a:t>謝謝！</a:t>
            </a:r>
            <a:endParaRPr lang="en-US" altLang="zh-HK"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91736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latin typeface="Microsoft JhengHei UI" panose="020B0604030504040204" pitchFamily="34" charset="-120"/>
                <a:ea typeface="Microsoft JhengHei UI" panose="020B0604030504040204" pitchFamily="34" charset="-120"/>
              </a:rPr>
              <a:t>深度學習的應用</a:t>
            </a:r>
            <a:endParaRPr lang="zh-HK" altLang="en-US" dirty="0">
              <a:latin typeface="Microsoft JhengHei UI" panose="020B0604030504040204" pitchFamily="34" charset="-120"/>
              <a:ea typeface="Microsoft JhengHei UI" panose="020B0604030504040204" pitchFamily="34" charset="-120"/>
            </a:endParaRPr>
          </a:p>
        </p:txBody>
      </p:sp>
      <p:sp>
        <p:nvSpPr>
          <p:cNvPr id="6" name="Rectangle 3"/>
          <p:cNvSpPr/>
          <p:nvPr/>
        </p:nvSpPr>
        <p:spPr>
          <a:xfrm>
            <a:off x="311700" y="2482025"/>
            <a:ext cx="2560320" cy="1344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3200" kern="1200">
                <a:solidFill>
                  <a:prstClr val="black"/>
                </a:solidFill>
              </a:rPr>
              <a:t>AlphaGo</a:t>
            </a:r>
            <a:endParaRPr lang="en-US" sz="3200" kern="1200" dirty="0">
              <a:solidFill>
                <a:prstClr val="black"/>
              </a:solidFill>
            </a:endParaRPr>
          </a:p>
        </p:txBody>
      </p:sp>
      <p:sp>
        <p:nvSpPr>
          <p:cNvPr id="7" name="Rectangle 5"/>
          <p:cNvSpPr/>
          <p:nvPr/>
        </p:nvSpPr>
        <p:spPr>
          <a:xfrm>
            <a:off x="3291840" y="2482025"/>
            <a:ext cx="2560320" cy="13447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ClrTx/>
              <a:buFontTx/>
              <a:buNone/>
            </a:pPr>
            <a:r>
              <a:rPr lang="en-US" sz="2800" kern="1200" dirty="0">
                <a:solidFill>
                  <a:prstClr val="black"/>
                </a:solidFill>
              </a:rPr>
              <a:t>Speech</a:t>
            </a:r>
          </a:p>
          <a:p>
            <a:pPr algn="ctr">
              <a:buClrTx/>
              <a:buFontTx/>
              <a:buNone/>
            </a:pPr>
            <a:r>
              <a:rPr lang="en-US" sz="2800" kern="1200" dirty="0">
                <a:solidFill>
                  <a:prstClr val="black"/>
                </a:solidFill>
              </a:rPr>
              <a:t>recognition</a:t>
            </a:r>
          </a:p>
        </p:txBody>
      </p:sp>
      <p:sp>
        <p:nvSpPr>
          <p:cNvPr id="8" name="Rectangle 7"/>
          <p:cNvSpPr/>
          <p:nvPr/>
        </p:nvSpPr>
        <p:spPr>
          <a:xfrm>
            <a:off x="6271980" y="4085404"/>
            <a:ext cx="2560320" cy="1344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2800" kern="1200" dirty="0">
                <a:solidFill>
                  <a:prstClr val="black"/>
                </a:solidFill>
              </a:rPr>
              <a:t>Self-driving cars and many more</a:t>
            </a:r>
          </a:p>
        </p:txBody>
      </p:sp>
      <p:sp>
        <p:nvSpPr>
          <p:cNvPr id="12" name="Rectangle 5"/>
          <p:cNvSpPr/>
          <p:nvPr/>
        </p:nvSpPr>
        <p:spPr>
          <a:xfrm>
            <a:off x="6271980" y="2482025"/>
            <a:ext cx="2560320" cy="13447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sz="2800" dirty="0">
                <a:solidFill>
                  <a:prstClr val="black"/>
                </a:solidFill>
              </a:rPr>
              <a:t>P</a:t>
            </a:r>
            <a:r>
              <a:rPr lang="en-US" sz="2800" kern="1200" dirty="0" smtClean="0">
                <a:solidFill>
                  <a:prstClr val="black"/>
                </a:solidFill>
              </a:rPr>
              <a:t>rediction</a:t>
            </a:r>
            <a:endParaRPr lang="en-US" sz="2800" kern="1200" dirty="0">
              <a:solidFill>
                <a:prstClr val="black"/>
              </a:solidFill>
            </a:endParaRPr>
          </a:p>
        </p:txBody>
      </p:sp>
      <p:sp>
        <p:nvSpPr>
          <p:cNvPr id="13" name="Rectangle 7"/>
          <p:cNvSpPr/>
          <p:nvPr/>
        </p:nvSpPr>
        <p:spPr>
          <a:xfrm>
            <a:off x="311700" y="4085404"/>
            <a:ext cx="2560320" cy="1344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2800" kern="1200" dirty="0">
                <a:solidFill>
                  <a:prstClr val="black"/>
                </a:solidFill>
              </a:rPr>
              <a:t>Image classification</a:t>
            </a:r>
          </a:p>
        </p:txBody>
      </p:sp>
      <p:sp>
        <p:nvSpPr>
          <p:cNvPr id="14" name="Rectangle 7"/>
          <p:cNvSpPr/>
          <p:nvPr/>
        </p:nvSpPr>
        <p:spPr>
          <a:xfrm>
            <a:off x="3291840" y="4085404"/>
            <a:ext cx="2560320" cy="13447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ClrTx/>
              <a:buFontTx/>
              <a:buNone/>
            </a:pPr>
            <a:r>
              <a:rPr lang="en-US" sz="2800" kern="1200" dirty="0">
                <a:solidFill>
                  <a:prstClr val="black"/>
                </a:solidFill>
              </a:rPr>
              <a:t>Object detection</a:t>
            </a:r>
          </a:p>
        </p:txBody>
      </p:sp>
    </p:spTree>
    <p:extLst>
      <p:ext uri="{BB962C8B-B14F-4D97-AF65-F5344CB8AC3E}">
        <p14:creationId xmlns:p14="http://schemas.microsoft.com/office/powerpoint/2010/main" val="357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29070" y="1822566"/>
            <a:ext cx="2646878" cy="830997"/>
          </a:xfrm>
          <a:prstGeom prst="rect">
            <a:avLst/>
          </a:prstGeom>
        </p:spPr>
        <p:txBody>
          <a:bodyPr wrap="none">
            <a:spAutoFit/>
          </a:bodyPr>
          <a:lstStyle/>
          <a:p>
            <a:r>
              <a:rPr lang="zh-CN" altLang="en-US" sz="4800" b="1" dirty="0">
                <a:solidFill>
                  <a:srgbClr val="00B0F0"/>
                </a:solidFill>
                <a:latin typeface="Microsoft JhengHei UI" panose="020B0604030504040204" pitchFamily="34" charset="-120"/>
                <a:ea typeface="Microsoft JhengHei UI" panose="020B0604030504040204" pitchFamily="34" charset="-120"/>
              </a:rPr>
              <a:t>深</a:t>
            </a:r>
            <a:r>
              <a:rPr lang="zh-CN" altLang="en-US" sz="4800" dirty="0">
                <a:latin typeface="Microsoft JhengHei UI" panose="020B0604030504040204" pitchFamily="34" charset="-120"/>
                <a:ea typeface="Microsoft JhengHei UI" panose="020B0604030504040204" pitchFamily="34" charset="-120"/>
              </a:rPr>
              <a:t>度學習</a:t>
            </a:r>
            <a:endParaRPr lang="zh-HK" altLang="en-US" sz="4800" dirty="0"/>
          </a:p>
        </p:txBody>
      </p:sp>
      <p:sp>
        <p:nvSpPr>
          <p:cNvPr id="3" name="矩形 2"/>
          <p:cNvSpPr/>
          <p:nvPr/>
        </p:nvSpPr>
        <p:spPr>
          <a:xfrm>
            <a:off x="3021293" y="4248595"/>
            <a:ext cx="3262432" cy="830997"/>
          </a:xfrm>
          <a:prstGeom prst="rect">
            <a:avLst/>
          </a:prstGeom>
        </p:spPr>
        <p:txBody>
          <a:bodyPr wrap="none">
            <a:spAutoFit/>
          </a:bodyPr>
          <a:lstStyle/>
          <a:p>
            <a:r>
              <a:rPr lang="zh-CN" altLang="en-US" sz="4800" dirty="0" smtClean="0">
                <a:latin typeface="Microsoft JhengHei UI" panose="020B0604030504040204" pitchFamily="34" charset="-120"/>
                <a:ea typeface="Microsoft JhengHei UI" panose="020B0604030504040204" pitchFamily="34" charset="-120"/>
              </a:rPr>
              <a:t>類神經網路</a:t>
            </a:r>
            <a:endParaRPr lang="zh-HK" altLang="en-US" sz="4800" dirty="0"/>
          </a:p>
        </p:txBody>
      </p:sp>
      <p:sp>
        <p:nvSpPr>
          <p:cNvPr id="4" name="上-下雙向箭號 3"/>
          <p:cNvSpPr/>
          <p:nvPr/>
        </p:nvSpPr>
        <p:spPr>
          <a:xfrm>
            <a:off x="4301780" y="2837396"/>
            <a:ext cx="701457" cy="12273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054356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JhengHei UI" panose="020B0604030504040204" pitchFamily="34" charset="-120"/>
                <a:ea typeface="Microsoft JhengHei UI" panose="020B0604030504040204" pitchFamily="34" charset="-120"/>
              </a:rPr>
              <a:t>生物神經元</a:t>
            </a:r>
            <a:endParaRPr lang="en-US" dirty="0">
              <a:latin typeface="Microsoft JhengHei UI" panose="020B0604030504040204" pitchFamily="34" charset="-120"/>
              <a:ea typeface="Microsoft JhengHei UI" panose="020B0604030504040204" pitchFamily="34" charset="-120"/>
            </a:endParaRPr>
          </a:p>
        </p:txBody>
      </p:sp>
      <p:pic>
        <p:nvPicPr>
          <p:cNvPr id="28" name="Picture 27"/>
          <p:cNvPicPr>
            <a:picLocks noChangeAspect="1"/>
          </p:cNvPicPr>
          <p:nvPr/>
        </p:nvPicPr>
        <p:blipFill>
          <a:blip r:embed="rId2"/>
          <a:stretch>
            <a:fillRect/>
          </a:stretch>
        </p:blipFill>
        <p:spPr>
          <a:xfrm>
            <a:off x="815794" y="1941322"/>
            <a:ext cx="7176052" cy="3588026"/>
          </a:xfrm>
          <a:prstGeom prst="rect">
            <a:avLst/>
          </a:prstGeom>
        </p:spPr>
      </p:pic>
      <p:sp>
        <p:nvSpPr>
          <p:cNvPr id="29" name="TextBox 28"/>
          <p:cNvSpPr txBox="1"/>
          <p:nvPr/>
        </p:nvSpPr>
        <p:spPr>
          <a:xfrm>
            <a:off x="2267648" y="1548827"/>
            <a:ext cx="1255600" cy="830997"/>
          </a:xfrm>
          <a:prstGeom prst="rect">
            <a:avLst/>
          </a:prstGeom>
          <a:noFill/>
        </p:spPr>
        <p:txBody>
          <a:bodyPr wrap="none" rtlCol="0">
            <a:spAutoFit/>
          </a:bodyPr>
          <a:lstStyle/>
          <a:p>
            <a:pPr algn="ctr"/>
            <a:r>
              <a:rPr lang="en-US" altLang="zh-TW" sz="2400" smtClean="0"/>
              <a:t>d</a:t>
            </a:r>
            <a:r>
              <a:rPr lang="en-US" sz="2400" smtClean="0"/>
              <a:t>endrite</a:t>
            </a:r>
            <a:endParaRPr lang="en-US" sz="2400"/>
          </a:p>
          <a:p>
            <a:pPr algn="ctr"/>
            <a:r>
              <a:rPr lang="zh-TW" altLang="en-US" sz="2400" dirty="0" smtClean="0">
                <a:latin typeface="Microsoft JhengHei" charset="-120"/>
                <a:ea typeface="Microsoft JhengHei" charset="-120"/>
                <a:cs typeface="Microsoft JhengHei" charset="-120"/>
              </a:rPr>
              <a:t>樹突</a:t>
            </a:r>
            <a:endParaRPr lang="en-US" sz="2400" dirty="0">
              <a:latin typeface="Microsoft JhengHei" charset="-120"/>
              <a:ea typeface="Microsoft JhengHei" charset="-120"/>
              <a:cs typeface="Microsoft JhengHei" charset="-120"/>
            </a:endParaRPr>
          </a:p>
        </p:txBody>
      </p:sp>
      <p:sp>
        <p:nvSpPr>
          <p:cNvPr id="30" name="TextBox 29"/>
          <p:cNvSpPr txBox="1"/>
          <p:nvPr/>
        </p:nvSpPr>
        <p:spPr>
          <a:xfrm>
            <a:off x="4367604" y="4155881"/>
            <a:ext cx="1495922" cy="461665"/>
          </a:xfrm>
          <a:prstGeom prst="rect">
            <a:avLst/>
          </a:prstGeom>
          <a:noFill/>
        </p:spPr>
        <p:txBody>
          <a:bodyPr wrap="none" rtlCol="0">
            <a:spAutoFit/>
          </a:bodyPr>
          <a:lstStyle/>
          <a:p>
            <a:r>
              <a:rPr lang="en-US" altLang="zh-TW" sz="2400" dirty="0" smtClean="0"/>
              <a:t>a</a:t>
            </a:r>
            <a:r>
              <a:rPr lang="en-US" sz="2400" dirty="0" smtClean="0"/>
              <a:t>xon </a:t>
            </a:r>
            <a:r>
              <a:rPr lang="zh-TW" altLang="en-US" sz="2400" dirty="0" smtClean="0">
                <a:latin typeface="Microsoft JhengHei" charset="-120"/>
                <a:ea typeface="Microsoft JhengHei" charset="-120"/>
                <a:cs typeface="Microsoft JhengHei" charset="-120"/>
              </a:rPr>
              <a:t>軸突</a:t>
            </a:r>
            <a:endParaRPr lang="en-US" sz="2400" dirty="0">
              <a:latin typeface="Microsoft JhengHei" charset="-120"/>
              <a:ea typeface="Microsoft JhengHei" charset="-120"/>
              <a:cs typeface="Microsoft JhengHei" charset="-120"/>
            </a:endParaRPr>
          </a:p>
        </p:txBody>
      </p:sp>
      <p:sp>
        <p:nvSpPr>
          <p:cNvPr id="31" name="TextBox 30"/>
          <p:cNvSpPr txBox="1"/>
          <p:nvPr/>
        </p:nvSpPr>
        <p:spPr>
          <a:xfrm>
            <a:off x="2988424" y="5256248"/>
            <a:ext cx="1144865" cy="830997"/>
          </a:xfrm>
          <a:prstGeom prst="rect">
            <a:avLst/>
          </a:prstGeom>
          <a:noFill/>
        </p:spPr>
        <p:txBody>
          <a:bodyPr wrap="none" rtlCol="0">
            <a:spAutoFit/>
          </a:bodyPr>
          <a:lstStyle/>
          <a:p>
            <a:r>
              <a:rPr lang="en-US" altLang="zh-TW" sz="2400" dirty="0" smtClean="0"/>
              <a:t>n</a:t>
            </a:r>
            <a:r>
              <a:rPr lang="en-US" sz="2400" dirty="0" smtClean="0"/>
              <a:t>ucleus</a:t>
            </a:r>
            <a:endParaRPr lang="en-US" sz="2400" dirty="0"/>
          </a:p>
          <a:p>
            <a:r>
              <a:rPr lang="zh-TW" altLang="en-US" sz="2400" dirty="0" smtClean="0">
                <a:latin typeface="Microsoft JhengHei" charset="-120"/>
                <a:ea typeface="Microsoft JhengHei" charset="-120"/>
                <a:cs typeface="Microsoft JhengHei" charset="-120"/>
              </a:rPr>
              <a:t>細胞核</a:t>
            </a:r>
            <a:endParaRPr lang="en-US" sz="2400" dirty="0">
              <a:latin typeface="Microsoft JhengHei" charset="-120"/>
              <a:ea typeface="Microsoft JhengHei" charset="-120"/>
              <a:cs typeface="Microsoft JhengHei" charset="-120"/>
            </a:endParaRPr>
          </a:p>
        </p:txBody>
      </p:sp>
      <p:cxnSp>
        <p:nvCxnSpPr>
          <p:cNvPr id="32" name="Straight Arrow Connector 31"/>
          <p:cNvCxnSpPr>
            <a:stCxn id="44" idx="0"/>
          </p:cNvCxnSpPr>
          <p:nvPr/>
        </p:nvCxnSpPr>
        <p:spPr>
          <a:xfrm flipH="1" flipV="1">
            <a:off x="3118463" y="3978844"/>
            <a:ext cx="442394" cy="1277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83181" y="1964325"/>
            <a:ext cx="2339102" cy="830997"/>
          </a:xfrm>
          <a:prstGeom prst="rect">
            <a:avLst/>
          </a:prstGeom>
          <a:noFill/>
        </p:spPr>
        <p:txBody>
          <a:bodyPr wrap="none" rtlCol="0">
            <a:spAutoFit/>
          </a:bodyPr>
          <a:lstStyle/>
          <a:p>
            <a:pPr algn="ctr"/>
            <a:r>
              <a:rPr lang="en-US" sz="2400" dirty="0">
                <a:latin typeface="+mn-lt"/>
                <a:ea typeface="Microsoft JhengHei" charset="-120"/>
                <a:cs typeface="Microsoft JhengHei" charset="-120"/>
              </a:rPr>
              <a:t>a</a:t>
            </a:r>
            <a:r>
              <a:rPr lang="en-US" sz="2400" dirty="0" smtClean="0">
                <a:latin typeface="+mn-lt"/>
                <a:ea typeface="Microsoft JhengHei" charset="-120"/>
                <a:cs typeface="Microsoft JhengHei" charset="-120"/>
              </a:rPr>
              <a:t>xon terminal</a:t>
            </a:r>
            <a:r>
              <a:rPr lang="zh-TW" altLang="en-US" sz="2400" dirty="0" smtClean="0">
                <a:latin typeface="+mn-lt"/>
                <a:ea typeface="Microsoft JhengHei" charset="-120"/>
                <a:cs typeface="Microsoft JhengHei" charset="-120"/>
              </a:rPr>
              <a:t> </a:t>
            </a:r>
            <a:endParaRPr lang="en-US" altLang="zh-TW" sz="2400" dirty="0" smtClean="0">
              <a:latin typeface="+mn-lt"/>
              <a:ea typeface="Microsoft JhengHei" charset="-120"/>
              <a:cs typeface="Microsoft JhengHei" charset="-120"/>
            </a:endParaRPr>
          </a:p>
          <a:p>
            <a:pPr algn="ctr"/>
            <a:r>
              <a:rPr lang="zh-TW" altLang="en-US" sz="2400" dirty="0" smtClean="0">
                <a:latin typeface="+mn-lt"/>
                <a:ea typeface="Microsoft JhengHei" charset="-120"/>
                <a:cs typeface="Microsoft JhengHei" charset="-120"/>
              </a:rPr>
              <a:t>軸突末端／終末</a:t>
            </a:r>
            <a:endParaRPr lang="en-US" sz="2400" dirty="0">
              <a:latin typeface="+mn-lt"/>
              <a:ea typeface="Microsoft JhengHei" charset="-120"/>
              <a:cs typeface="Microsoft JhengHei" charset="-120"/>
            </a:endParaRPr>
          </a:p>
        </p:txBody>
      </p:sp>
      <p:sp>
        <p:nvSpPr>
          <p:cNvPr id="34" name="TextBox 33"/>
          <p:cNvSpPr txBox="1"/>
          <p:nvPr/>
        </p:nvSpPr>
        <p:spPr>
          <a:xfrm>
            <a:off x="7904284" y="4241397"/>
            <a:ext cx="1320746" cy="923330"/>
          </a:xfrm>
          <a:prstGeom prst="rect">
            <a:avLst/>
          </a:prstGeom>
          <a:noFill/>
        </p:spPr>
        <p:txBody>
          <a:bodyPr wrap="none" rtlCol="0">
            <a:spAutoFit/>
          </a:bodyPr>
          <a:lstStyle/>
          <a:p>
            <a:r>
              <a:rPr lang="en-US" dirty="0" smtClean="0"/>
              <a:t>“output” to </a:t>
            </a:r>
          </a:p>
          <a:p>
            <a:r>
              <a:rPr lang="en-US" dirty="0" smtClean="0"/>
              <a:t>other </a:t>
            </a:r>
          </a:p>
          <a:p>
            <a:r>
              <a:rPr lang="en-US" dirty="0" smtClean="0"/>
              <a:t>neurons</a:t>
            </a:r>
            <a:endParaRPr lang="en-US" dirty="0"/>
          </a:p>
        </p:txBody>
      </p:sp>
      <p:sp>
        <p:nvSpPr>
          <p:cNvPr id="35" name="TextBox 34"/>
          <p:cNvSpPr txBox="1"/>
          <p:nvPr/>
        </p:nvSpPr>
        <p:spPr>
          <a:xfrm>
            <a:off x="277896" y="4242532"/>
            <a:ext cx="953594" cy="1200329"/>
          </a:xfrm>
          <a:prstGeom prst="rect">
            <a:avLst/>
          </a:prstGeom>
          <a:noFill/>
        </p:spPr>
        <p:txBody>
          <a:bodyPr wrap="none" rtlCol="0">
            <a:spAutoFit/>
          </a:bodyPr>
          <a:lstStyle/>
          <a:p>
            <a:r>
              <a:rPr lang="en-US" altLang="zh-TW" dirty="0" smtClean="0"/>
              <a:t>“input” </a:t>
            </a:r>
          </a:p>
          <a:p>
            <a:r>
              <a:rPr lang="en-US" altLang="zh-TW" dirty="0" smtClean="0"/>
              <a:t>from</a:t>
            </a:r>
            <a:r>
              <a:rPr lang="en-US" dirty="0" smtClean="0"/>
              <a:t> </a:t>
            </a:r>
          </a:p>
          <a:p>
            <a:r>
              <a:rPr lang="en-US" dirty="0" smtClean="0"/>
              <a:t>other </a:t>
            </a:r>
          </a:p>
          <a:p>
            <a:r>
              <a:rPr lang="en-US" dirty="0" smtClean="0"/>
              <a:t>neurons</a:t>
            </a:r>
            <a:endParaRPr lang="en-US" dirty="0"/>
          </a:p>
        </p:txBody>
      </p:sp>
      <p:sp>
        <p:nvSpPr>
          <p:cNvPr id="36" name="Right Arrow 35"/>
          <p:cNvSpPr/>
          <p:nvPr/>
        </p:nvSpPr>
        <p:spPr>
          <a:xfrm>
            <a:off x="8248706" y="3663276"/>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37" name="Right Arrow 36"/>
          <p:cNvSpPr/>
          <p:nvPr/>
        </p:nvSpPr>
        <p:spPr>
          <a:xfrm>
            <a:off x="207950" y="3663275"/>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8" name="Right Arrow 37"/>
          <p:cNvSpPr/>
          <p:nvPr/>
        </p:nvSpPr>
        <p:spPr>
          <a:xfrm rot="19098954">
            <a:off x="1155136" y="4710876"/>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9" name="Right Arrow 38"/>
          <p:cNvSpPr/>
          <p:nvPr/>
        </p:nvSpPr>
        <p:spPr>
          <a:xfrm rot="1774072">
            <a:off x="819344" y="2446063"/>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40" name="Right Arrow 39"/>
          <p:cNvSpPr/>
          <p:nvPr/>
        </p:nvSpPr>
        <p:spPr>
          <a:xfrm rot="2942994">
            <a:off x="1785092" y="1665450"/>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41" name="Right Arrow 40"/>
          <p:cNvSpPr/>
          <p:nvPr/>
        </p:nvSpPr>
        <p:spPr>
          <a:xfrm rot="19829751">
            <a:off x="7875562" y="2913538"/>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2" name="Right Arrow 41"/>
          <p:cNvSpPr/>
          <p:nvPr/>
        </p:nvSpPr>
        <p:spPr>
          <a:xfrm rot="19174218">
            <a:off x="7118156" y="2670065"/>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3" name="Right Arrow 42"/>
          <p:cNvSpPr/>
          <p:nvPr/>
        </p:nvSpPr>
        <p:spPr>
          <a:xfrm rot="1643262">
            <a:off x="7834434" y="5172700"/>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4" name="Right Arrow 43"/>
          <p:cNvSpPr/>
          <p:nvPr/>
        </p:nvSpPr>
        <p:spPr>
          <a:xfrm rot="3888581">
            <a:off x="6937894" y="5459502"/>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5" name="Right Arrow 44"/>
          <p:cNvSpPr/>
          <p:nvPr/>
        </p:nvSpPr>
        <p:spPr>
          <a:xfrm rot="16200000">
            <a:off x="2001484" y="5127578"/>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46" name="Oval 45"/>
          <p:cNvSpPr/>
          <p:nvPr/>
        </p:nvSpPr>
        <p:spPr>
          <a:xfrm>
            <a:off x="0" y="4297784"/>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mtClean="0"/>
              <a:t>1</a:t>
            </a:r>
            <a:endParaRPr lang="en-US"/>
          </a:p>
        </p:txBody>
      </p:sp>
      <p:sp>
        <p:nvSpPr>
          <p:cNvPr id="47" name="Oval 46"/>
          <p:cNvSpPr/>
          <p:nvPr/>
        </p:nvSpPr>
        <p:spPr>
          <a:xfrm>
            <a:off x="3551810" y="3318799"/>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2</a:t>
            </a:r>
            <a:endParaRPr lang="en-US" dirty="0"/>
          </a:p>
        </p:txBody>
      </p:sp>
      <p:sp>
        <p:nvSpPr>
          <p:cNvPr id="48" name="TextBox 47"/>
          <p:cNvSpPr txBox="1"/>
          <p:nvPr/>
        </p:nvSpPr>
        <p:spPr>
          <a:xfrm>
            <a:off x="3190258" y="2234390"/>
            <a:ext cx="1107996" cy="830997"/>
          </a:xfrm>
          <a:prstGeom prst="rect">
            <a:avLst/>
          </a:prstGeom>
          <a:noFill/>
        </p:spPr>
        <p:txBody>
          <a:bodyPr wrap="none" rtlCol="0">
            <a:spAutoFit/>
          </a:bodyPr>
          <a:lstStyle/>
          <a:p>
            <a:pPr algn="ctr"/>
            <a:r>
              <a:rPr lang="en-US" altLang="zh-TW" sz="2400" dirty="0" smtClean="0"/>
              <a:t>soma</a:t>
            </a:r>
          </a:p>
          <a:p>
            <a:pPr algn="ctr"/>
            <a:r>
              <a:rPr lang="zh-TW" altLang="en-US" sz="2400" dirty="0" smtClean="0">
                <a:latin typeface="Microsoft JhengHei" charset="-120"/>
                <a:ea typeface="Microsoft JhengHei" charset="-120"/>
                <a:cs typeface="Microsoft JhengHei" charset="-120"/>
              </a:rPr>
              <a:t>細胞體</a:t>
            </a:r>
            <a:endParaRPr lang="en-US" altLang="zh-TW" sz="2400" dirty="0" smtClean="0">
              <a:latin typeface="Microsoft JhengHei" charset="-120"/>
              <a:ea typeface="Microsoft JhengHei" charset="-120"/>
              <a:cs typeface="Microsoft JhengHei" charset="-120"/>
            </a:endParaRPr>
          </a:p>
        </p:txBody>
      </p:sp>
      <p:cxnSp>
        <p:nvCxnSpPr>
          <p:cNvPr id="49" name="Straight Arrow Connector 48"/>
          <p:cNvCxnSpPr/>
          <p:nvPr/>
        </p:nvCxnSpPr>
        <p:spPr>
          <a:xfrm flipH="1">
            <a:off x="3190258" y="3065387"/>
            <a:ext cx="553998" cy="51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7677253" y="4320450"/>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3</a:t>
            </a:r>
            <a:endParaRPr lang="en-US" dirty="0"/>
          </a:p>
        </p:txBody>
      </p:sp>
      <p:sp>
        <p:nvSpPr>
          <p:cNvPr id="51" name="TextBox 50"/>
          <p:cNvSpPr txBox="1"/>
          <p:nvPr/>
        </p:nvSpPr>
        <p:spPr>
          <a:xfrm>
            <a:off x="3814632" y="3273216"/>
            <a:ext cx="1105944" cy="369332"/>
          </a:xfrm>
          <a:prstGeom prst="rect">
            <a:avLst/>
          </a:prstGeom>
          <a:noFill/>
        </p:spPr>
        <p:txBody>
          <a:bodyPr wrap="none" rtlCol="0">
            <a:spAutoFit/>
          </a:bodyPr>
          <a:lstStyle/>
          <a:p>
            <a:r>
              <a:rPr lang="en-US" dirty="0" smtClean="0"/>
              <a:t>activation</a:t>
            </a:r>
            <a:endParaRPr lang="en-US" dirty="0"/>
          </a:p>
        </p:txBody>
      </p:sp>
    </p:spTree>
    <p:extLst>
      <p:ext uri="{BB962C8B-B14F-4D97-AF65-F5344CB8AC3E}">
        <p14:creationId xmlns:p14="http://schemas.microsoft.com/office/powerpoint/2010/main" val="331263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P spid="50" grpId="0" animBg="1"/>
      <p:bldP spid="51" grpId="0"/>
    </p:bldLst>
  </p:timing>
</p:sld>
</file>

<file path=ppt/theme/theme1.xml><?xml version="1.0" encoding="utf-8"?>
<a:theme xmlns:a="http://schemas.openxmlformats.org/drawingml/2006/main" name="Office Theme">
  <a:themeElements>
    <a:clrScheme name="自訂 1">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3395</TotalTime>
  <Words>2829</Words>
  <Application>Microsoft Office PowerPoint</Application>
  <PresentationFormat>如螢幕大小 (4:3)</PresentationFormat>
  <Paragraphs>1072</Paragraphs>
  <Slides>66</Slides>
  <Notes>11</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66</vt:i4>
      </vt:variant>
    </vt:vector>
  </HeadingPairs>
  <TitlesOfParts>
    <vt:vector size="82" baseType="lpstr">
      <vt:lpstr>等线</vt:lpstr>
      <vt:lpstr>Microsoft JhengHei UI</vt:lpstr>
      <vt:lpstr>Roboto</vt:lpstr>
      <vt:lpstr>Roboto Medium</vt:lpstr>
      <vt:lpstr>Roboto Thin</vt:lpstr>
      <vt:lpstr>SimSun</vt:lpstr>
      <vt:lpstr>微軟正黑體</vt:lpstr>
      <vt:lpstr>微軟正黑體</vt:lpstr>
      <vt:lpstr>新細明體</vt:lpstr>
      <vt:lpstr>Arial</vt:lpstr>
      <vt:lpstr>Calibri</vt:lpstr>
      <vt:lpstr>Calibri Light</vt:lpstr>
      <vt:lpstr>Times New Roman</vt:lpstr>
      <vt:lpstr>Tw Cen MT</vt:lpstr>
      <vt:lpstr>Wingdings</vt:lpstr>
      <vt:lpstr>Office Theme</vt:lpstr>
      <vt:lpstr>人工神經網絡及語言科技</vt:lpstr>
      <vt:lpstr>大綱</vt:lpstr>
      <vt:lpstr>自我介紹</vt:lpstr>
      <vt:lpstr>PowerPoint 簡報</vt:lpstr>
      <vt:lpstr>重要概念</vt:lpstr>
      <vt:lpstr>PowerPoint 簡報</vt:lpstr>
      <vt:lpstr>深度學習的應用</vt:lpstr>
      <vt:lpstr>PowerPoint 簡報</vt:lpstr>
      <vt:lpstr>生物神經元</vt:lpstr>
      <vt:lpstr>人工神經元</vt:lpstr>
      <vt:lpstr>類神經網路：神經元連在一起</vt:lpstr>
      <vt:lpstr>深度學習：Many 隱藏層！</vt:lpstr>
      <vt:lpstr>類神經網路</vt:lpstr>
      <vt:lpstr>示例：分類</vt:lpstr>
      <vt:lpstr>PowerPoint 簡報</vt:lpstr>
      <vt:lpstr>PowerPoint 簡報</vt:lpstr>
      <vt:lpstr>PowerPoint 簡報</vt:lpstr>
      <vt:lpstr>示例：分類</vt:lpstr>
      <vt:lpstr>深度學習的三大重點</vt:lpstr>
      <vt:lpstr>PowerPoint 簡報</vt:lpstr>
      <vt:lpstr>類神經網路在語言科技的應用</vt:lpstr>
      <vt:lpstr>PowerPoint 簡報</vt:lpstr>
      <vt:lpstr>PowerPoint 簡報</vt:lpstr>
      <vt:lpstr>PowerPoint 簡報</vt:lpstr>
      <vt:lpstr>PowerPoint 簡報</vt:lpstr>
      <vt:lpstr>工具一：招股章程</vt:lpstr>
      <vt:lpstr>工具一：IPO Translate</vt:lpstr>
      <vt:lpstr>PowerPoint 簡報</vt:lpstr>
      <vt:lpstr>PowerPoint 簡報</vt:lpstr>
      <vt:lpstr>Example 1</vt:lpstr>
      <vt:lpstr>Example 2</vt:lpstr>
      <vt:lpstr>PowerPoint 簡報</vt:lpstr>
      <vt:lpstr>工具二：FinTranX</vt:lpstr>
      <vt:lpstr>PowerPoint 簡報</vt:lpstr>
      <vt:lpstr>機器翻譯的三大傳統方法</vt:lpstr>
      <vt:lpstr>Automatic Translation as a Prediction Problem: Given X, what is the next word?</vt:lpstr>
      <vt:lpstr>Neural Machine Translation as Multi-class Classification</vt:lpstr>
      <vt:lpstr>Neural Machine Translation</vt:lpstr>
      <vt:lpstr>Neural Machine Translation</vt:lpstr>
      <vt:lpstr>Neural Machine Translation</vt:lpstr>
      <vt:lpstr>Neural Machine Translation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實作</vt:lpstr>
      <vt:lpstr>工具</vt:lpstr>
      <vt:lpstr>PowerPoint 簡報</vt:lpstr>
      <vt:lpstr>PowerPoint 簡報</vt:lpstr>
      <vt:lpstr>PowerPoint 簡報</vt:lpstr>
      <vt:lpstr>要點</vt:lpstr>
      <vt:lpstr>翻譯文學碩士（電腦輔助翻譯）</vt:lpstr>
      <vt:lpstr>PowerPoint 簡報</vt:lpstr>
      <vt:lpstr>PowerPoint 簡報</vt:lpstr>
      <vt:lpstr>PowerPoint 簡報</vt:lpstr>
      <vt:lpstr>PowerPoint 簡報</vt:lpstr>
      <vt:lpstr>PowerPoint 簡報</vt:lpstr>
      <vt:lpstr>深度學習研究及應用中心</vt:lpstr>
      <vt:lpstr>PowerPoint 簡報</vt:lpstr>
      <vt:lpstr>PowerPoint 簡報</vt:lpstr>
      <vt:lpstr>謝謝！</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Talk</dc:title>
  <dc:creator>Sai Cheong Siu</dc:creator>
  <cp:lastModifiedBy>idibydi</cp:lastModifiedBy>
  <cp:revision>210</cp:revision>
  <cp:lastPrinted>2019-05-28T06:42:53Z</cp:lastPrinted>
  <dcterms:created xsi:type="dcterms:W3CDTF">2018-11-18T03:51:49Z</dcterms:created>
  <dcterms:modified xsi:type="dcterms:W3CDTF">2019-07-04T16:18:33Z</dcterms:modified>
</cp:coreProperties>
</file>